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7" r:id="rId3"/>
    <p:sldId id="259" r:id="rId4"/>
    <p:sldId id="282" r:id="rId5"/>
    <p:sldId id="260" r:id="rId6"/>
    <p:sldId id="261" r:id="rId7"/>
    <p:sldId id="283" r:id="rId8"/>
    <p:sldId id="262" r:id="rId9"/>
    <p:sldId id="263" r:id="rId10"/>
    <p:sldId id="284" r:id="rId11"/>
    <p:sldId id="265" r:id="rId12"/>
    <p:sldId id="285" r:id="rId13"/>
    <p:sldId id="264" r:id="rId14"/>
    <p:sldId id="266" r:id="rId15"/>
    <p:sldId id="267" r:id="rId16"/>
    <p:sldId id="268" r:id="rId17"/>
    <p:sldId id="286" r:id="rId18"/>
    <p:sldId id="275" r:id="rId19"/>
    <p:sldId id="269" r:id="rId20"/>
    <p:sldId id="287" r:id="rId21"/>
    <p:sldId id="293" r:id="rId22"/>
    <p:sldId id="294" r:id="rId23"/>
    <p:sldId id="295" r:id="rId24"/>
    <p:sldId id="296" r:id="rId25"/>
    <p:sldId id="270" r:id="rId26"/>
    <p:sldId id="288" r:id="rId27"/>
    <p:sldId id="276" r:id="rId28"/>
    <p:sldId id="277" r:id="rId29"/>
    <p:sldId id="278" r:id="rId30"/>
    <p:sldId id="271" r:id="rId31"/>
    <p:sldId id="289" r:id="rId32"/>
    <p:sldId id="279" r:id="rId33"/>
    <p:sldId id="272" r:id="rId34"/>
    <p:sldId id="292" r:id="rId35"/>
    <p:sldId id="273" r:id="rId36"/>
    <p:sldId id="290" r:id="rId37"/>
    <p:sldId id="274" r:id="rId38"/>
    <p:sldId id="291" r:id="rId39"/>
    <p:sldId id="280" r:id="rId40"/>
    <p:sldId id="281" r:id="rId4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5" d="100"/>
          <a:sy n="75" d="100"/>
        </p:scale>
        <p:origin x="72"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slide" Target="slides/slide4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B88AD-8B1A-9E19-48B0-906D7B06C7B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F55C053-12C9-97DB-314C-E024351266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062FE9-2E14-EF7B-5B4E-B516549F2DC1}"/>
              </a:ext>
            </a:extLst>
          </p:cNvPr>
          <p:cNvSpPr>
            <a:spLocks noGrp="1"/>
          </p:cNvSpPr>
          <p:nvPr>
            <p:ph type="dt" sz="half" idx="10"/>
          </p:nvPr>
        </p:nvSpPr>
        <p:spPr/>
        <p:txBody>
          <a:bodyPr/>
          <a:lstStyle/>
          <a:p>
            <a:fld id="{E9E3363A-A18B-4B65-B7E2-B4AE983CD878}" type="datetimeFigureOut">
              <a:rPr lang="en-US" smtClean="0"/>
              <a:t>6/10/2025</a:t>
            </a:fld>
            <a:endParaRPr lang="en-US"/>
          </a:p>
        </p:txBody>
      </p:sp>
      <p:sp>
        <p:nvSpPr>
          <p:cNvPr id="5" name="Footer Placeholder 4">
            <a:extLst>
              <a:ext uri="{FF2B5EF4-FFF2-40B4-BE49-F238E27FC236}">
                <a16:creationId xmlns:a16="http://schemas.microsoft.com/office/drawing/2014/main" id="{FF1085DF-3750-4780-5840-DE13AA2151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7B0165-A409-EFE7-2235-0FC31FBDCE81}"/>
              </a:ext>
            </a:extLst>
          </p:cNvPr>
          <p:cNvSpPr>
            <a:spLocks noGrp="1"/>
          </p:cNvSpPr>
          <p:nvPr>
            <p:ph type="sldNum" sz="quarter" idx="12"/>
          </p:nvPr>
        </p:nvSpPr>
        <p:spPr/>
        <p:txBody>
          <a:bodyPr/>
          <a:lstStyle/>
          <a:p>
            <a:fld id="{F9253F21-D39E-45A6-AD60-77E50F7F1BAF}" type="slidenum">
              <a:rPr lang="en-US" smtClean="0"/>
              <a:t>‹#›</a:t>
            </a:fld>
            <a:endParaRPr lang="en-US"/>
          </a:p>
        </p:txBody>
      </p:sp>
    </p:spTree>
    <p:extLst>
      <p:ext uri="{BB962C8B-B14F-4D97-AF65-F5344CB8AC3E}">
        <p14:creationId xmlns:p14="http://schemas.microsoft.com/office/powerpoint/2010/main" val="4176652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388C1-3290-5308-C222-B9CB7CB5016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511556E-2E46-60BC-9717-3EAD8A918CD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61A4D5-0F50-7A88-4550-32731A4F1CDA}"/>
              </a:ext>
            </a:extLst>
          </p:cNvPr>
          <p:cNvSpPr>
            <a:spLocks noGrp="1"/>
          </p:cNvSpPr>
          <p:nvPr>
            <p:ph type="dt" sz="half" idx="10"/>
          </p:nvPr>
        </p:nvSpPr>
        <p:spPr/>
        <p:txBody>
          <a:bodyPr/>
          <a:lstStyle/>
          <a:p>
            <a:fld id="{E9E3363A-A18B-4B65-B7E2-B4AE983CD878}" type="datetimeFigureOut">
              <a:rPr lang="en-US" smtClean="0"/>
              <a:t>6/10/2025</a:t>
            </a:fld>
            <a:endParaRPr lang="en-US"/>
          </a:p>
        </p:txBody>
      </p:sp>
      <p:sp>
        <p:nvSpPr>
          <p:cNvPr id="5" name="Footer Placeholder 4">
            <a:extLst>
              <a:ext uri="{FF2B5EF4-FFF2-40B4-BE49-F238E27FC236}">
                <a16:creationId xmlns:a16="http://schemas.microsoft.com/office/drawing/2014/main" id="{3C946B42-4287-F7F8-4D9B-39CA760194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1FBBE7-EB16-60A6-709F-FC968A4FC099}"/>
              </a:ext>
            </a:extLst>
          </p:cNvPr>
          <p:cNvSpPr>
            <a:spLocks noGrp="1"/>
          </p:cNvSpPr>
          <p:nvPr>
            <p:ph type="sldNum" sz="quarter" idx="12"/>
          </p:nvPr>
        </p:nvSpPr>
        <p:spPr/>
        <p:txBody>
          <a:bodyPr/>
          <a:lstStyle/>
          <a:p>
            <a:fld id="{F9253F21-D39E-45A6-AD60-77E50F7F1BAF}" type="slidenum">
              <a:rPr lang="en-US" smtClean="0"/>
              <a:t>‹#›</a:t>
            </a:fld>
            <a:endParaRPr lang="en-US"/>
          </a:p>
        </p:txBody>
      </p:sp>
    </p:spTree>
    <p:extLst>
      <p:ext uri="{BB962C8B-B14F-4D97-AF65-F5344CB8AC3E}">
        <p14:creationId xmlns:p14="http://schemas.microsoft.com/office/powerpoint/2010/main" val="3606412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D38D9B-EA85-C202-8FA1-F28553B0B2F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398E386-6BFD-67E5-61D9-82402189D9E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FAE142-97AC-2EB0-820A-86986A09D52C}"/>
              </a:ext>
            </a:extLst>
          </p:cNvPr>
          <p:cNvSpPr>
            <a:spLocks noGrp="1"/>
          </p:cNvSpPr>
          <p:nvPr>
            <p:ph type="dt" sz="half" idx="10"/>
          </p:nvPr>
        </p:nvSpPr>
        <p:spPr/>
        <p:txBody>
          <a:bodyPr/>
          <a:lstStyle/>
          <a:p>
            <a:fld id="{E9E3363A-A18B-4B65-B7E2-B4AE983CD878}" type="datetimeFigureOut">
              <a:rPr lang="en-US" smtClean="0"/>
              <a:t>6/10/2025</a:t>
            </a:fld>
            <a:endParaRPr lang="en-US"/>
          </a:p>
        </p:txBody>
      </p:sp>
      <p:sp>
        <p:nvSpPr>
          <p:cNvPr id="5" name="Footer Placeholder 4">
            <a:extLst>
              <a:ext uri="{FF2B5EF4-FFF2-40B4-BE49-F238E27FC236}">
                <a16:creationId xmlns:a16="http://schemas.microsoft.com/office/drawing/2014/main" id="{5AC8204B-19FD-122E-BDA6-7E0B055F2E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7D9D30-3CAB-8E3F-2353-EA4BBB3B88D6}"/>
              </a:ext>
            </a:extLst>
          </p:cNvPr>
          <p:cNvSpPr>
            <a:spLocks noGrp="1"/>
          </p:cNvSpPr>
          <p:nvPr>
            <p:ph type="sldNum" sz="quarter" idx="12"/>
          </p:nvPr>
        </p:nvSpPr>
        <p:spPr/>
        <p:txBody>
          <a:bodyPr/>
          <a:lstStyle/>
          <a:p>
            <a:fld id="{F9253F21-D39E-45A6-AD60-77E50F7F1BAF}" type="slidenum">
              <a:rPr lang="en-US" smtClean="0"/>
              <a:t>‹#›</a:t>
            </a:fld>
            <a:endParaRPr lang="en-US"/>
          </a:p>
        </p:txBody>
      </p:sp>
    </p:spTree>
    <p:extLst>
      <p:ext uri="{BB962C8B-B14F-4D97-AF65-F5344CB8AC3E}">
        <p14:creationId xmlns:p14="http://schemas.microsoft.com/office/powerpoint/2010/main" val="32998815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049213-8100-F90F-EF16-815196096B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6D5E44-8C8B-4EC6-D8A2-2D3AEC7D36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3D5EB5-36CB-A223-5A55-C8BCB05635B2}"/>
              </a:ext>
            </a:extLst>
          </p:cNvPr>
          <p:cNvSpPr>
            <a:spLocks noGrp="1"/>
          </p:cNvSpPr>
          <p:nvPr>
            <p:ph type="dt" sz="half" idx="10"/>
          </p:nvPr>
        </p:nvSpPr>
        <p:spPr/>
        <p:txBody>
          <a:bodyPr/>
          <a:lstStyle/>
          <a:p>
            <a:fld id="{E9E3363A-A18B-4B65-B7E2-B4AE983CD878}" type="datetimeFigureOut">
              <a:rPr lang="en-US" smtClean="0"/>
              <a:t>6/10/2025</a:t>
            </a:fld>
            <a:endParaRPr lang="en-US"/>
          </a:p>
        </p:txBody>
      </p:sp>
      <p:sp>
        <p:nvSpPr>
          <p:cNvPr id="5" name="Footer Placeholder 4">
            <a:extLst>
              <a:ext uri="{FF2B5EF4-FFF2-40B4-BE49-F238E27FC236}">
                <a16:creationId xmlns:a16="http://schemas.microsoft.com/office/drawing/2014/main" id="{FA6E4B05-38DD-FC6A-FA76-F6FC10169C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7103F6-1849-DDD1-35A2-D9E4F5D0B47A}"/>
              </a:ext>
            </a:extLst>
          </p:cNvPr>
          <p:cNvSpPr>
            <a:spLocks noGrp="1"/>
          </p:cNvSpPr>
          <p:nvPr>
            <p:ph type="sldNum" sz="quarter" idx="12"/>
          </p:nvPr>
        </p:nvSpPr>
        <p:spPr/>
        <p:txBody>
          <a:bodyPr/>
          <a:lstStyle/>
          <a:p>
            <a:fld id="{F9253F21-D39E-45A6-AD60-77E50F7F1BAF}" type="slidenum">
              <a:rPr lang="en-US" smtClean="0"/>
              <a:t>‹#›</a:t>
            </a:fld>
            <a:endParaRPr lang="en-US"/>
          </a:p>
        </p:txBody>
      </p:sp>
    </p:spTree>
    <p:extLst>
      <p:ext uri="{BB962C8B-B14F-4D97-AF65-F5344CB8AC3E}">
        <p14:creationId xmlns:p14="http://schemas.microsoft.com/office/powerpoint/2010/main" val="25466601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AA113-2526-40F6-E917-BA7196C3F45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154DD3F-40B5-B06F-473C-F8E684179F4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A8AFE5-BE31-166C-1B8C-D5353BE773B1}"/>
              </a:ext>
            </a:extLst>
          </p:cNvPr>
          <p:cNvSpPr>
            <a:spLocks noGrp="1"/>
          </p:cNvSpPr>
          <p:nvPr>
            <p:ph type="dt" sz="half" idx="10"/>
          </p:nvPr>
        </p:nvSpPr>
        <p:spPr/>
        <p:txBody>
          <a:bodyPr/>
          <a:lstStyle/>
          <a:p>
            <a:fld id="{E9E3363A-A18B-4B65-B7E2-B4AE983CD878}" type="datetimeFigureOut">
              <a:rPr lang="en-US" smtClean="0"/>
              <a:t>6/10/2025</a:t>
            </a:fld>
            <a:endParaRPr lang="en-US"/>
          </a:p>
        </p:txBody>
      </p:sp>
      <p:sp>
        <p:nvSpPr>
          <p:cNvPr id="5" name="Footer Placeholder 4">
            <a:extLst>
              <a:ext uri="{FF2B5EF4-FFF2-40B4-BE49-F238E27FC236}">
                <a16:creationId xmlns:a16="http://schemas.microsoft.com/office/drawing/2014/main" id="{6CB30316-0CFB-C89A-6163-34609C2E6F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FAFB4B-EC76-4FA7-936B-19179A2BCC09}"/>
              </a:ext>
            </a:extLst>
          </p:cNvPr>
          <p:cNvSpPr>
            <a:spLocks noGrp="1"/>
          </p:cNvSpPr>
          <p:nvPr>
            <p:ph type="sldNum" sz="quarter" idx="12"/>
          </p:nvPr>
        </p:nvSpPr>
        <p:spPr/>
        <p:txBody>
          <a:bodyPr/>
          <a:lstStyle/>
          <a:p>
            <a:fld id="{F9253F21-D39E-45A6-AD60-77E50F7F1BAF}" type="slidenum">
              <a:rPr lang="en-US" smtClean="0"/>
              <a:t>‹#›</a:t>
            </a:fld>
            <a:endParaRPr lang="en-US"/>
          </a:p>
        </p:txBody>
      </p:sp>
    </p:spTree>
    <p:extLst>
      <p:ext uri="{BB962C8B-B14F-4D97-AF65-F5344CB8AC3E}">
        <p14:creationId xmlns:p14="http://schemas.microsoft.com/office/powerpoint/2010/main" val="228806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902BE-608B-0EC2-A9CD-13970FBC58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A090F9-FB3B-C303-C536-D2CF253728C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342DC30-A36D-8715-5599-95FEF846CD7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B8C2FC-3BE3-B5D7-728E-91C89E49E7F0}"/>
              </a:ext>
            </a:extLst>
          </p:cNvPr>
          <p:cNvSpPr>
            <a:spLocks noGrp="1"/>
          </p:cNvSpPr>
          <p:nvPr>
            <p:ph type="dt" sz="half" idx="10"/>
          </p:nvPr>
        </p:nvSpPr>
        <p:spPr/>
        <p:txBody>
          <a:bodyPr/>
          <a:lstStyle/>
          <a:p>
            <a:fld id="{E9E3363A-A18B-4B65-B7E2-B4AE983CD878}" type="datetimeFigureOut">
              <a:rPr lang="en-US" smtClean="0"/>
              <a:t>6/10/2025</a:t>
            </a:fld>
            <a:endParaRPr lang="en-US"/>
          </a:p>
        </p:txBody>
      </p:sp>
      <p:sp>
        <p:nvSpPr>
          <p:cNvPr id="6" name="Footer Placeholder 5">
            <a:extLst>
              <a:ext uri="{FF2B5EF4-FFF2-40B4-BE49-F238E27FC236}">
                <a16:creationId xmlns:a16="http://schemas.microsoft.com/office/drawing/2014/main" id="{1D008174-99DD-1222-B4D9-FC685EC281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8F6213-5B32-BFED-A19F-2B2C7525396F}"/>
              </a:ext>
            </a:extLst>
          </p:cNvPr>
          <p:cNvSpPr>
            <a:spLocks noGrp="1"/>
          </p:cNvSpPr>
          <p:nvPr>
            <p:ph type="sldNum" sz="quarter" idx="12"/>
          </p:nvPr>
        </p:nvSpPr>
        <p:spPr/>
        <p:txBody>
          <a:bodyPr/>
          <a:lstStyle/>
          <a:p>
            <a:fld id="{F9253F21-D39E-45A6-AD60-77E50F7F1BAF}" type="slidenum">
              <a:rPr lang="en-US" smtClean="0"/>
              <a:t>‹#›</a:t>
            </a:fld>
            <a:endParaRPr lang="en-US"/>
          </a:p>
        </p:txBody>
      </p:sp>
    </p:spTree>
    <p:extLst>
      <p:ext uri="{BB962C8B-B14F-4D97-AF65-F5344CB8AC3E}">
        <p14:creationId xmlns:p14="http://schemas.microsoft.com/office/powerpoint/2010/main" val="4833843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1C465-E309-EC3D-47B3-6A21A68B40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B0E0197-5A51-A872-7D01-B3FB94E090A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F47AB8-3CCD-B455-128E-CB097E67E18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6038CFD-7EE0-801A-B247-4E6D879191E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329D15-8AB6-64D4-234A-852DD6DE011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CE9C626-C316-6EDB-3D27-AA5939826379}"/>
              </a:ext>
            </a:extLst>
          </p:cNvPr>
          <p:cNvSpPr>
            <a:spLocks noGrp="1"/>
          </p:cNvSpPr>
          <p:nvPr>
            <p:ph type="dt" sz="half" idx="10"/>
          </p:nvPr>
        </p:nvSpPr>
        <p:spPr/>
        <p:txBody>
          <a:bodyPr/>
          <a:lstStyle/>
          <a:p>
            <a:fld id="{E9E3363A-A18B-4B65-B7E2-B4AE983CD878}" type="datetimeFigureOut">
              <a:rPr lang="en-US" smtClean="0"/>
              <a:t>6/10/2025</a:t>
            </a:fld>
            <a:endParaRPr lang="en-US"/>
          </a:p>
        </p:txBody>
      </p:sp>
      <p:sp>
        <p:nvSpPr>
          <p:cNvPr id="8" name="Footer Placeholder 7">
            <a:extLst>
              <a:ext uri="{FF2B5EF4-FFF2-40B4-BE49-F238E27FC236}">
                <a16:creationId xmlns:a16="http://schemas.microsoft.com/office/drawing/2014/main" id="{83A4048D-31B6-6AC8-00A6-F87567EF267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A15452C-778B-46E0-AE17-7B77B97D4EA3}"/>
              </a:ext>
            </a:extLst>
          </p:cNvPr>
          <p:cNvSpPr>
            <a:spLocks noGrp="1"/>
          </p:cNvSpPr>
          <p:nvPr>
            <p:ph type="sldNum" sz="quarter" idx="12"/>
          </p:nvPr>
        </p:nvSpPr>
        <p:spPr/>
        <p:txBody>
          <a:bodyPr/>
          <a:lstStyle/>
          <a:p>
            <a:fld id="{F9253F21-D39E-45A6-AD60-77E50F7F1BAF}" type="slidenum">
              <a:rPr lang="en-US" smtClean="0"/>
              <a:t>‹#›</a:t>
            </a:fld>
            <a:endParaRPr lang="en-US"/>
          </a:p>
        </p:txBody>
      </p:sp>
    </p:spTree>
    <p:extLst>
      <p:ext uri="{BB962C8B-B14F-4D97-AF65-F5344CB8AC3E}">
        <p14:creationId xmlns:p14="http://schemas.microsoft.com/office/powerpoint/2010/main" val="16382714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EFD08-206C-51F0-3E27-E4490CAF9AF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AD87842-BFF6-3FBA-9E79-AF0FDBE9E353}"/>
              </a:ext>
            </a:extLst>
          </p:cNvPr>
          <p:cNvSpPr>
            <a:spLocks noGrp="1"/>
          </p:cNvSpPr>
          <p:nvPr>
            <p:ph type="dt" sz="half" idx="10"/>
          </p:nvPr>
        </p:nvSpPr>
        <p:spPr/>
        <p:txBody>
          <a:bodyPr/>
          <a:lstStyle/>
          <a:p>
            <a:fld id="{E9E3363A-A18B-4B65-B7E2-B4AE983CD878}" type="datetimeFigureOut">
              <a:rPr lang="en-US" smtClean="0"/>
              <a:t>6/10/2025</a:t>
            </a:fld>
            <a:endParaRPr lang="en-US"/>
          </a:p>
        </p:txBody>
      </p:sp>
      <p:sp>
        <p:nvSpPr>
          <p:cNvPr id="4" name="Footer Placeholder 3">
            <a:extLst>
              <a:ext uri="{FF2B5EF4-FFF2-40B4-BE49-F238E27FC236}">
                <a16:creationId xmlns:a16="http://schemas.microsoft.com/office/drawing/2014/main" id="{709FCA68-1D47-B5B9-3584-6FF441C588D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449F43-7F16-CCC9-44B7-49D173C8427E}"/>
              </a:ext>
            </a:extLst>
          </p:cNvPr>
          <p:cNvSpPr>
            <a:spLocks noGrp="1"/>
          </p:cNvSpPr>
          <p:nvPr>
            <p:ph type="sldNum" sz="quarter" idx="12"/>
          </p:nvPr>
        </p:nvSpPr>
        <p:spPr/>
        <p:txBody>
          <a:bodyPr/>
          <a:lstStyle/>
          <a:p>
            <a:fld id="{F9253F21-D39E-45A6-AD60-77E50F7F1BAF}" type="slidenum">
              <a:rPr lang="en-US" smtClean="0"/>
              <a:t>‹#›</a:t>
            </a:fld>
            <a:endParaRPr lang="en-US"/>
          </a:p>
        </p:txBody>
      </p:sp>
    </p:spTree>
    <p:extLst>
      <p:ext uri="{BB962C8B-B14F-4D97-AF65-F5344CB8AC3E}">
        <p14:creationId xmlns:p14="http://schemas.microsoft.com/office/powerpoint/2010/main" val="171381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BA42EE-D98D-8206-2EC2-5D82D338C546}"/>
              </a:ext>
            </a:extLst>
          </p:cNvPr>
          <p:cNvSpPr>
            <a:spLocks noGrp="1"/>
          </p:cNvSpPr>
          <p:nvPr>
            <p:ph type="dt" sz="half" idx="10"/>
          </p:nvPr>
        </p:nvSpPr>
        <p:spPr/>
        <p:txBody>
          <a:bodyPr/>
          <a:lstStyle/>
          <a:p>
            <a:fld id="{E9E3363A-A18B-4B65-B7E2-B4AE983CD878}" type="datetimeFigureOut">
              <a:rPr lang="en-US" smtClean="0"/>
              <a:t>6/10/2025</a:t>
            </a:fld>
            <a:endParaRPr lang="en-US"/>
          </a:p>
        </p:txBody>
      </p:sp>
      <p:sp>
        <p:nvSpPr>
          <p:cNvPr id="3" name="Footer Placeholder 2">
            <a:extLst>
              <a:ext uri="{FF2B5EF4-FFF2-40B4-BE49-F238E27FC236}">
                <a16:creationId xmlns:a16="http://schemas.microsoft.com/office/drawing/2014/main" id="{BF288C9E-1D31-76EE-AE0D-B588DE7C19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DEB5E4F-98D1-5402-BED8-0959146BEAF1}"/>
              </a:ext>
            </a:extLst>
          </p:cNvPr>
          <p:cNvSpPr>
            <a:spLocks noGrp="1"/>
          </p:cNvSpPr>
          <p:nvPr>
            <p:ph type="sldNum" sz="quarter" idx="12"/>
          </p:nvPr>
        </p:nvSpPr>
        <p:spPr/>
        <p:txBody>
          <a:bodyPr/>
          <a:lstStyle/>
          <a:p>
            <a:fld id="{F9253F21-D39E-45A6-AD60-77E50F7F1BAF}" type="slidenum">
              <a:rPr lang="en-US" smtClean="0"/>
              <a:t>‹#›</a:t>
            </a:fld>
            <a:endParaRPr lang="en-US"/>
          </a:p>
        </p:txBody>
      </p:sp>
    </p:spTree>
    <p:extLst>
      <p:ext uri="{BB962C8B-B14F-4D97-AF65-F5344CB8AC3E}">
        <p14:creationId xmlns:p14="http://schemas.microsoft.com/office/powerpoint/2010/main" val="20293718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A96EF-6951-1622-4207-0F78FCEC61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414C9E5-EB5F-D969-487C-502003155E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3433D54-725E-0F90-8BFA-C928295D88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0A19A2-8151-C42C-6C39-C498CEA348C7}"/>
              </a:ext>
            </a:extLst>
          </p:cNvPr>
          <p:cNvSpPr>
            <a:spLocks noGrp="1"/>
          </p:cNvSpPr>
          <p:nvPr>
            <p:ph type="dt" sz="half" idx="10"/>
          </p:nvPr>
        </p:nvSpPr>
        <p:spPr/>
        <p:txBody>
          <a:bodyPr/>
          <a:lstStyle/>
          <a:p>
            <a:fld id="{E9E3363A-A18B-4B65-B7E2-B4AE983CD878}" type="datetimeFigureOut">
              <a:rPr lang="en-US" smtClean="0"/>
              <a:t>6/10/2025</a:t>
            </a:fld>
            <a:endParaRPr lang="en-US"/>
          </a:p>
        </p:txBody>
      </p:sp>
      <p:sp>
        <p:nvSpPr>
          <p:cNvPr id="6" name="Footer Placeholder 5">
            <a:extLst>
              <a:ext uri="{FF2B5EF4-FFF2-40B4-BE49-F238E27FC236}">
                <a16:creationId xmlns:a16="http://schemas.microsoft.com/office/drawing/2014/main" id="{2C279729-9890-908C-726E-144E95263D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0C435D-D449-2EE6-3C0A-7DAF014DF29E}"/>
              </a:ext>
            </a:extLst>
          </p:cNvPr>
          <p:cNvSpPr>
            <a:spLocks noGrp="1"/>
          </p:cNvSpPr>
          <p:nvPr>
            <p:ph type="sldNum" sz="quarter" idx="12"/>
          </p:nvPr>
        </p:nvSpPr>
        <p:spPr/>
        <p:txBody>
          <a:bodyPr/>
          <a:lstStyle/>
          <a:p>
            <a:fld id="{F9253F21-D39E-45A6-AD60-77E50F7F1BAF}" type="slidenum">
              <a:rPr lang="en-US" smtClean="0"/>
              <a:t>‹#›</a:t>
            </a:fld>
            <a:endParaRPr lang="en-US"/>
          </a:p>
        </p:txBody>
      </p:sp>
    </p:spTree>
    <p:extLst>
      <p:ext uri="{BB962C8B-B14F-4D97-AF65-F5344CB8AC3E}">
        <p14:creationId xmlns:p14="http://schemas.microsoft.com/office/powerpoint/2010/main" val="1479967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04230F-F53C-26B3-9FED-8F73B23007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DE4DB14-9FE6-A83B-FBB6-A8EBE76F5F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B5C69A6-91DE-3278-7321-7E652361CF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5E4991-26A2-A897-CC9E-015CC8125953}"/>
              </a:ext>
            </a:extLst>
          </p:cNvPr>
          <p:cNvSpPr>
            <a:spLocks noGrp="1"/>
          </p:cNvSpPr>
          <p:nvPr>
            <p:ph type="dt" sz="half" idx="10"/>
          </p:nvPr>
        </p:nvSpPr>
        <p:spPr/>
        <p:txBody>
          <a:bodyPr/>
          <a:lstStyle/>
          <a:p>
            <a:fld id="{E9E3363A-A18B-4B65-B7E2-B4AE983CD878}" type="datetimeFigureOut">
              <a:rPr lang="en-US" smtClean="0"/>
              <a:t>6/10/2025</a:t>
            </a:fld>
            <a:endParaRPr lang="en-US"/>
          </a:p>
        </p:txBody>
      </p:sp>
      <p:sp>
        <p:nvSpPr>
          <p:cNvPr id="6" name="Footer Placeholder 5">
            <a:extLst>
              <a:ext uri="{FF2B5EF4-FFF2-40B4-BE49-F238E27FC236}">
                <a16:creationId xmlns:a16="http://schemas.microsoft.com/office/drawing/2014/main" id="{B0611C8E-8796-C4DF-7B3F-61E6E36AB6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2D10D3-9509-2B4B-6C10-BD987668DE4B}"/>
              </a:ext>
            </a:extLst>
          </p:cNvPr>
          <p:cNvSpPr>
            <a:spLocks noGrp="1"/>
          </p:cNvSpPr>
          <p:nvPr>
            <p:ph type="sldNum" sz="quarter" idx="12"/>
          </p:nvPr>
        </p:nvSpPr>
        <p:spPr/>
        <p:txBody>
          <a:bodyPr/>
          <a:lstStyle/>
          <a:p>
            <a:fld id="{F9253F21-D39E-45A6-AD60-77E50F7F1BAF}" type="slidenum">
              <a:rPr lang="en-US" smtClean="0"/>
              <a:t>‹#›</a:t>
            </a:fld>
            <a:endParaRPr lang="en-US"/>
          </a:p>
        </p:txBody>
      </p:sp>
    </p:spTree>
    <p:extLst>
      <p:ext uri="{BB962C8B-B14F-4D97-AF65-F5344CB8AC3E}">
        <p14:creationId xmlns:p14="http://schemas.microsoft.com/office/powerpoint/2010/main" val="18341577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E4F4B4-9421-A3C8-3922-7C852D5DAE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866B400-D1B1-1827-6999-77EF6485BDA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E18FEE-F3B9-51F0-3D5C-2F0533A2C2A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9E3363A-A18B-4B65-B7E2-B4AE983CD878}" type="datetimeFigureOut">
              <a:rPr lang="en-US" smtClean="0"/>
              <a:t>6/10/2025</a:t>
            </a:fld>
            <a:endParaRPr lang="en-US"/>
          </a:p>
        </p:txBody>
      </p:sp>
      <p:sp>
        <p:nvSpPr>
          <p:cNvPr id="5" name="Footer Placeholder 4">
            <a:extLst>
              <a:ext uri="{FF2B5EF4-FFF2-40B4-BE49-F238E27FC236}">
                <a16:creationId xmlns:a16="http://schemas.microsoft.com/office/drawing/2014/main" id="{EA74DA58-C01A-6990-7ED5-C984B4A9EB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A7C6B49-DAA1-CF6B-6C92-3E8E8A47C34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9253F21-D39E-45A6-AD60-77E50F7F1BAF}" type="slidenum">
              <a:rPr lang="en-US" smtClean="0"/>
              <a:t>‹#›</a:t>
            </a:fld>
            <a:endParaRPr lang="en-US"/>
          </a:p>
        </p:txBody>
      </p:sp>
    </p:spTree>
    <p:extLst>
      <p:ext uri="{BB962C8B-B14F-4D97-AF65-F5344CB8AC3E}">
        <p14:creationId xmlns:p14="http://schemas.microsoft.com/office/powerpoint/2010/main" val="42488055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 name="Picture 19">
            <a:extLst>
              <a:ext uri="{FF2B5EF4-FFF2-40B4-BE49-F238E27FC236}">
                <a16:creationId xmlns:a16="http://schemas.microsoft.com/office/drawing/2014/main" id="{4878A795-1506-FE5B-74A5-8CB331DADBA0}"/>
              </a:ext>
            </a:extLst>
          </p:cNvPr>
          <p:cNvPicPr>
            <a:picLocks noChangeAspect="1"/>
          </p:cNvPicPr>
          <p:nvPr/>
        </p:nvPicPr>
        <p:blipFill>
          <a:blip r:embed="rId2">
            <a:alphaModFix/>
          </a:blip>
          <a:srcRect l="10030" r="12998" b="-1"/>
          <a:stretch>
            <a:fillRect/>
          </a:stretch>
        </p:blipFill>
        <p:spPr>
          <a:xfrm>
            <a:off x="4283902" y="10"/>
            <a:ext cx="7908098" cy="6857992"/>
          </a:xfrm>
          <a:prstGeom prst="rect">
            <a:avLst/>
          </a:prstGeom>
        </p:spPr>
      </p:pic>
      <p:sp>
        <p:nvSpPr>
          <p:cNvPr id="27" name="Rectangle 26">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951229-CEA8-9220-E1DF-7D9D64D32F77}"/>
              </a:ext>
            </a:extLst>
          </p:cNvPr>
          <p:cNvSpPr>
            <a:spLocks noGrp="1"/>
          </p:cNvSpPr>
          <p:nvPr>
            <p:ph type="ctrTitle"/>
          </p:nvPr>
        </p:nvSpPr>
        <p:spPr>
          <a:xfrm>
            <a:off x="728663" y="1115219"/>
            <a:ext cx="5505449" cy="2387600"/>
          </a:xfrm>
        </p:spPr>
        <p:txBody>
          <a:bodyPr>
            <a:normAutofit/>
          </a:bodyPr>
          <a:lstStyle/>
          <a:p>
            <a:pPr algn="l"/>
            <a:r>
              <a:rPr lang="en-US" sz="5000" b="1">
                <a:solidFill>
                  <a:schemeClr val="bg1"/>
                </a:solidFill>
              </a:rPr>
              <a:t>Handwriting Text Recognition Using a CRNN Model</a:t>
            </a:r>
            <a:endParaRPr lang="en-US" sz="5000">
              <a:solidFill>
                <a:schemeClr val="bg1"/>
              </a:solidFill>
            </a:endParaRPr>
          </a:p>
        </p:txBody>
      </p:sp>
      <p:cxnSp>
        <p:nvCxnSpPr>
          <p:cNvPr id="29" name="Straight Connector 28">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8585" y="3681408"/>
            <a:ext cx="11934820"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26573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B58B7A3-B232-D3BA-C8E3-84CBD21E07D4}"/>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FA90653-4F44-A30A-0D50-2B00E3FE0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50724CE7-2FA4-2CC5-29B1-BE50949338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473EA2-5488-E5EB-A940-61413EE02E1A}"/>
              </a:ext>
            </a:extLst>
          </p:cNvPr>
          <p:cNvSpPr>
            <a:spLocks noGrp="1"/>
          </p:cNvSpPr>
          <p:nvPr>
            <p:ph type="title"/>
          </p:nvPr>
        </p:nvSpPr>
        <p:spPr>
          <a:xfrm>
            <a:off x="686834" y="1153572"/>
            <a:ext cx="3200400" cy="4461163"/>
          </a:xfrm>
        </p:spPr>
        <p:txBody>
          <a:bodyPr>
            <a:normAutofit/>
          </a:bodyPr>
          <a:lstStyle/>
          <a:p>
            <a:r>
              <a:rPr lang="en-US">
                <a:solidFill>
                  <a:srgbClr val="FFFFFF"/>
                </a:solidFill>
              </a:rPr>
              <a:t>Objectives</a:t>
            </a:r>
          </a:p>
        </p:txBody>
      </p:sp>
      <p:sp>
        <p:nvSpPr>
          <p:cNvPr id="12" name="Arc 11">
            <a:extLst>
              <a:ext uri="{FF2B5EF4-FFF2-40B4-BE49-F238E27FC236}">
                <a16:creationId xmlns:a16="http://schemas.microsoft.com/office/drawing/2014/main" id="{E8362701-56E9-C491-25E2-A3B9DDFFD4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BCFB6154-7BCE-9F37-8EBF-FC42F2D2A187}"/>
              </a:ext>
            </a:extLst>
          </p:cNvPr>
          <p:cNvSpPr>
            <a:spLocks noGrp="1"/>
          </p:cNvSpPr>
          <p:nvPr>
            <p:ph idx="1"/>
          </p:nvPr>
        </p:nvSpPr>
        <p:spPr>
          <a:xfrm>
            <a:off x="4447308" y="591344"/>
            <a:ext cx="6906491" cy="5585619"/>
          </a:xfrm>
        </p:spPr>
        <p:txBody>
          <a:bodyPr anchor="ctr">
            <a:normAutofit/>
          </a:bodyPr>
          <a:lstStyle/>
          <a:p>
            <a:r>
              <a:rPr lang="en-US" sz="3600" dirty="0"/>
              <a:t>Deploying a simple GUI to allow users to upload images and receive predicted text.</a:t>
            </a:r>
          </a:p>
          <a:p>
            <a:r>
              <a:rPr lang="en-US" sz="3600" dirty="0"/>
              <a:t>Enabling exporting results and visualizing confidence for educational and practical use.</a:t>
            </a:r>
            <a:br>
              <a:rPr lang="en-US" sz="3600" dirty="0"/>
            </a:br>
            <a:r>
              <a:rPr lang="en-US" sz="3600" dirty="0"/>
              <a:t>All of this was designed with usability, accuracy, and scalability in mind.</a:t>
            </a:r>
          </a:p>
        </p:txBody>
      </p:sp>
    </p:spTree>
    <p:extLst>
      <p:ext uri="{BB962C8B-B14F-4D97-AF65-F5344CB8AC3E}">
        <p14:creationId xmlns:p14="http://schemas.microsoft.com/office/powerpoint/2010/main" val="27901845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D4A572-19E3-A68E-6BEF-AE2FD476ED15}"/>
              </a:ext>
            </a:extLst>
          </p:cNvPr>
          <p:cNvSpPr>
            <a:spLocks noGrp="1"/>
          </p:cNvSpPr>
          <p:nvPr>
            <p:ph type="title"/>
          </p:nvPr>
        </p:nvSpPr>
        <p:spPr>
          <a:xfrm>
            <a:off x="686834" y="1153572"/>
            <a:ext cx="3200400" cy="4461163"/>
          </a:xfrm>
        </p:spPr>
        <p:txBody>
          <a:bodyPr>
            <a:normAutofit/>
          </a:bodyPr>
          <a:lstStyle/>
          <a:p>
            <a:r>
              <a:rPr lang="en-US">
                <a:solidFill>
                  <a:srgbClr val="FFFFFF"/>
                </a:solidFill>
              </a:rPr>
              <a:t>System Architecture</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18529BB4-ECD2-2776-5189-422C8AF57987}"/>
              </a:ext>
            </a:extLst>
          </p:cNvPr>
          <p:cNvSpPr>
            <a:spLocks noGrp="1"/>
          </p:cNvSpPr>
          <p:nvPr>
            <p:ph idx="1"/>
          </p:nvPr>
        </p:nvSpPr>
        <p:spPr>
          <a:xfrm>
            <a:off x="4447308" y="591344"/>
            <a:ext cx="6906491" cy="5585619"/>
          </a:xfrm>
        </p:spPr>
        <p:txBody>
          <a:bodyPr anchor="ctr">
            <a:normAutofit/>
          </a:bodyPr>
          <a:lstStyle/>
          <a:p>
            <a:r>
              <a:rPr lang="en-US" sz="3600" dirty="0"/>
              <a:t>Our system is divided into the following modules:</a:t>
            </a:r>
          </a:p>
          <a:p>
            <a:r>
              <a:rPr lang="en-US" sz="3600" b="1" dirty="0"/>
              <a:t>Data Layer</a:t>
            </a:r>
            <a:r>
              <a:rPr lang="en-US" sz="3600" dirty="0"/>
              <a:t>: Loads the IAM dataset, processes images, and encodes text labels.</a:t>
            </a:r>
          </a:p>
          <a:p>
            <a:r>
              <a:rPr lang="en-US" sz="3600" b="1" dirty="0"/>
              <a:t>Model Layer</a:t>
            </a:r>
            <a:r>
              <a:rPr lang="en-US" sz="3600" dirty="0"/>
              <a:t>: A CRNN consisting of convolutional blocks, bidirectional LSTM layers, and a CTC loss decoder.</a:t>
            </a:r>
          </a:p>
        </p:txBody>
      </p:sp>
    </p:spTree>
    <p:extLst>
      <p:ext uri="{BB962C8B-B14F-4D97-AF65-F5344CB8AC3E}">
        <p14:creationId xmlns:p14="http://schemas.microsoft.com/office/powerpoint/2010/main" val="892817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FB22555-1003-C93F-4E7A-532A73E25610}"/>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50995F7-38E0-931B-F9E4-2E9C783F7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621BDA62-FF8D-639C-2371-8C90DA90AF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1DB7AE-4744-BB03-E7F0-4BD20B194BFB}"/>
              </a:ext>
            </a:extLst>
          </p:cNvPr>
          <p:cNvSpPr>
            <a:spLocks noGrp="1"/>
          </p:cNvSpPr>
          <p:nvPr>
            <p:ph type="title"/>
          </p:nvPr>
        </p:nvSpPr>
        <p:spPr>
          <a:xfrm>
            <a:off x="686834" y="1153572"/>
            <a:ext cx="3200400" cy="4461163"/>
          </a:xfrm>
        </p:spPr>
        <p:txBody>
          <a:bodyPr>
            <a:normAutofit/>
          </a:bodyPr>
          <a:lstStyle/>
          <a:p>
            <a:r>
              <a:rPr lang="en-US">
                <a:solidFill>
                  <a:srgbClr val="FFFFFF"/>
                </a:solidFill>
              </a:rPr>
              <a:t>System Architecture</a:t>
            </a:r>
          </a:p>
        </p:txBody>
      </p:sp>
      <p:sp>
        <p:nvSpPr>
          <p:cNvPr id="12" name="Arc 11">
            <a:extLst>
              <a:ext uri="{FF2B5EF4-FFF2-40B4-BE49-F238E27FC236}">
                <a16:creationId xmlns:a16="http://schemas.microsoft.com/office/drawing/2014/main" id="{810ACEFD-F3AF-86D4-70F3-F54F7376D0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C7D0369A-5BD1-4A1A-EFC0-DCF2BB5280B5}"/>
              </a:ext>
            </a:extLst>
          </p:cNvPr>
          <p:cNvSpPr>
            <a:spLocks noGrp="1"/>
          </p:cNvSpPr>
          <p:nvPr>
            <p:ph idx="1"/>
          </p:nvPr>
        </p:nvSpPr>
        <p:spPr>
          <a:xfrm>
            <a:off x="4447308" y="591344"/>
            <a:ext cx="6906491" cy="5585619"/>
          </a:xfrm>
        </p:spPr>
        <p:txBody>
          <a:bodyPr anchor="ctr">
            <a:normAutofit lnSpcReduction="10000"/>
          </a:bodyPr>
          <a:lstStyle/>
          <a:p>
            <a:r>
              <a:rPr lang="en-US" sz="3600" b="1" dirty="0"/>
              <a:t>Inference Module</a:t>
            </a:r>
            <a:r>
              <a:rPr lang="en-US" sz="3600" dirty="0"/>
              <a:t>: Preprocesses input images, runs the model, and decodes predictions using greedy decoding.</a:t>
            </a:r>
          </a:p>
          <a:p>
            <a:r>
              <a:rPr lang="en-US" sz="3600" b="1" dirty="0"/>
              <a:t>GUI</a:t>
            </a:r>
            <a:r>
              <a:rPr lang="en-US" sz="3600" dirty="0"/>
              <a:t>: A </a:t>
            </a:r>
            <a:r>
              <a:rPr lang="en-US" sz="3600" dirty="0" err="1"/>
              <a:t>Tkinter</a:t>
            </a:r>
            <a:r>
              <a:rPr lang="en-US" sz="3600" dirty="0"/>
              <a:t>-based interface allows image upload, real-time prediction, export, and clipboard operations.</a:t>
            </a:r>
            <a:br>
              <a:rPr lang="en-US" sz="3600" dirty="0"/>
            </a:br>
            <a:r>
              <a:rPr lang="en-US" sz="3600" dirty="0"/>
              <a:t>All components communicate efficiently using </a:t>
            </a:r>
            <a:r>
              <a:rPr lang="en-US" sz="3600" dirty="0" err="1"/>
              <a:t>PyTorch</a:t>
            </a:r>
            <a:r>
              <a:rPr lang="en-US" sz="3600" dirty="0"/>
              <a:t> and </a:t>
            </a:r>
            <a:r>
              <a:rPr lang="en-US" sz="3600" dirty="0" err="1"/>
              <a:t>TorchScript</a:t>
            </a:r>
            <a:r>
              <a:rPr lang="en-US" sz="3600" dirty="0"/>
              <a:t>.</a:t>
            </a:r>
          </a:p>
        </p:txBody>
      </p:sp>
    </p:spTree>
    <p:extLst>
      <p:ext uri="{BB962C8B-B14F-4D97-AF65-F5344CB8AC3E}">
        <p14:creationId xmlns:p14="http://schemas.microsoft.com/office/powerpoint/2010/main" val="104376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FD096A66-F36F-AA60-EA35-BE16EBEC0D4D}"/>
              </a:ext>
            </a:extLst>
          </p:cNvPr>
          <p:cNvSpPr txBox="1"/>
          <p:nvPr/>
        </p:nvSpPr>
        <p:spPr>
          <a:xfrm>
            <a:off x="1028700" y="1967266"/>
            <a:ext cx="2628900" cy="2547257"/>
          </a:xfrm>
          <a:prstGeom prst="rect">
            <a:avLst/>
          </a:prstGeom>
          <a:noFill/>
        </p:spPr>
        <p:txBody>
          <a:bodyPr vert="horz" lIns="91440" tIns="45720" rIns="91440" bIns="45720" rtlCol="0" anchor="ctr">
            <a:normAutofit/>
          </a:bodyPr>
          <a:lstStyle/>
          <a:p>
            <a:pPr algn="ctr">
              <a:lnSpc>
                <a:spcPct val="90000"/>
              </a:lnSpc>
              <a:spcBef>
                <a:spcPct val="0"/>
              </a:spcBef>
              <a:spcAft>
                <a:spcPts val="600"/>
              </a:spcAft>
            </a:pPr>
            <a:r>
              <a:rPr lang="en-US" sz="3600" b="1" kern="1200" dirty="0">
                <a:solidFill>
                  <a:srgbClr val="FFFFFF"/>
                </a:solidFill>
                <a:latin typeface="+mj-lt"/>
                <a:ea typeface="+mj-ea"/>
                <a:cs typeface="+mj-cs"/>
              </a:rPr>
              <a:t>Simple</a:t>
            </a:r>
          </a:p>
          <a:p>
            <a:pPr algn="ctr">
              <a:lnSpc>
                <a:spcPct val="90000"/>
              </a:lnSpc>
              <a:spcBef>
                <a:spcPct val="0"/>
              </a:spcBef>
              <a:spcAft>
                <a:spcPts val="600"/>
              </a:spcAft>
            </a:pPr>
            <a:r>
              <a:rPr lang="en-US" sz="3600" b="1" dirty="0">
                <a:solidFill>
                  <a:srgbClr val="FFFFFF"/>
                </a:solidFill>
                <a:latin typeface="+mj-lt"/>
                <a:ea typeface="+mj-ea"/>
                <a:cs typeface="+mj-cs"/>
              </a:rPr>
              <a:t>Architecture</a:t>
            </a:r>
            <a:endParaRPr lang="en-US" sz="3600" b="1" kern="1200" dirty="0">
              <a:solidFill>
                <a:srgbClr val="FFFFFF"/>
              </a:solidFill>
              <a:latin typeface="+mj-lt"/>
              <a:ea typeface="+mj-ea"/>
              <a:cs typeface="+mj-cs"/>
            </a:endParaRPr>
          </a:p>
        </p:txBody>
      </p:sp>
      <p:pic>
        <p:nvPicPr>
          <p:cNvPr id="5" name="Content Placeholder 4" descr="A diagram of a handwritten user&#10;&#10;AI-generated content may be incorrect.">
            <a:extLst>
              <a:ext uri="{FF2B5EF4-FFF2-40B4-BE49-F238E27FC236}">
                <a16:creationId xmlns:a16="http://schemas.microsoft.com/office/drawing/2014/main" id="{5C5E23A0-3AEC-C8AB-2512-A722B55ED3C8}"/>
              </a:ext>
            </a:extLst>
          </p:cNvPr>
          <p:cNvPicPr>
            <a:picLocks noChangeAspect="1"/>
          </p:cNvPicPr>
          <p:nvPr/>
        </p:nvPicPr>
        <p:blipFill>
          <a:blip r:embed="rId2"/>
          <a:stretch>
            <a:fillRect/>
          </a:stretch>
        </p:blipFill>
        <p:spPr>
          <a:xfrm>
            <a:off x="4777316" y="1164777"/>
            <a:ext cx="6780700" cy="4526117"/>
          </a:xfrm>
          <a:prstGeom prst="rect">
            <a:avLst/>
          </a:prstGeom>
        </p:spPr>
      </p:pic>
    </p:spTree>
    <p:extLst>
      <p:ext uri="{BB962C8B-B14F-4D97-AF65-F5344CB8AC3E}">
        <p14:creationId xmlns:p14="http://schemas.microsoft.com/office/powerpoint/2010/main" val="35291348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6A4769-548B-2D32-075A-2AAD132EDCCF}"/>
              </a:ext>
            </a:extLst>
          </p:cNvPr>
          <p:cNvSpPr>
            <a:spLocks noGrp="1"/>
          </p:cNvSpPr>
          <p:nvPr>
            <p:ph type="title"/>
          </p:nvPr>
        </p:nvSpPr>
        <p:spPr>
          <a:xfrm>
            <a:off x="686834" y="1153572"/>
            <a:ext cx="3200400" cy="4461163"/>
          </a:xfrm>
        </p:spPr>
        <p:txBody>
          <a:bodyPr>
            <a:normAutofit/>
          </a:bodyPr>
          <a:lstStyle/>
          <a:p>
            <a:r>
              <a:rPr lang="en-US">
                <a:solidFill>
                  <a:srgbClr val="FFFFFF"/>
                </a:solidFill>
              </a:rPr>
              <a:t>Data Preparation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B34C2E2-C031-34EA-FB58-4A8A74921702}"/>
              </a:ext>
            </a:extLst>
          </p:cNvPr>
          <p:cNvSpPr>
            <a:spLocks noGrp="1"/>
          </p:cNvSpPr>
          <p:nvPr>
            <p:ph idx="1"/>
          </p:nvPr>
        </p:nvSpPr>
        <p:spPr>
          <a:xfrm>
            <a:off x="4447308" y="591344"/>
            <a:ext cx="6906491" cy="5585619"/>
          </a:xfrm>
        </p:spPr>
        <p:txBody>
          <a:bodyPr anchor="ctr">
            <a:normAutofit/>
          </a:bodyPr>
          <a:lstStyle/>
          <a:p>
            <a:pPr marL="0" indent="0">
              <a:buNone/>
            </a:pPr>
            <a:r>
              <a:rPr lang="en-US" dirty="0"/>
              <a:t>We used the IAM dataset, which contains segmented handwritten lines and transcriptions. Each image is converted to grayscale, resized to a fixed height while maintaining aspect ratio, and normalized. Data augmentation techniques like random rotation, perspective transformation, and color jitter were applied to improve generalization. Labels are converted into integer sequences using a vocabulary dictionary and padded to form batches.</a:t>
            </a:r>
          </a:p>
        </p:txBody>
      </p:sp>
    </p:spTree>
    <p:extLst>
      <p:ext uri="{BB962C8B-B14F-4D97-AF65-F5344CB8AC3E}">
        <p14:creationId xmlns:p14="http://schemas.microsoft.com/office/powerpoint/2010/main" val="4013687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95F62-D7DD-B1F2-A016-285660972F74}"/>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dirty="0">
                <a:solidFill>
                  <a:srgbClr val="FFFFFF"/>
                </a:solidFill>
                <a:latin typeface="+mj-lt"/>
                <a:ea typeface="+mj-ea"/>
                <a:cs typeface="+mj-cs"/>
              </a:rPr>
              <a:t>Augmented data sample</a:t>
            </a:r>
          </a:p>
        </p:txBody>
      </p:sp>
      <p:pic>
        <p:nvPicPr>
          <p:cNvPr id="5" name="Content Placeholder 4" descr="A collage of words&#10;&#10;AI-generated content may be incorrect.">
            <a:extLst>
              <a:ext uri="{FF2B5EF4-FFF2-40B4-BE49-F238E27FC236}">
                <a16:creationId xmlns:a16="http://schemas.microsoft.com/office/drawing/2014/main" id="{69857A37-FA67-2992-FD78-322C45DFCDDA}"/>
              </a:ext>
            </a:extLst>
          </p:cNvPr>
          <p:cNvPicPr>
            <a:picLocks noGrp="1" noChangeAspect="1"/>
          </p:cNvPicPr>
          <p:nvPr>
            <p:ph idx="1"/>
          </p:nvPr>
        </p:nvPicPr>
        <p:blipFill>
          <a:blip r:embed="rId2"/>
          <a:stretch>
            <a:fillRect/>
          </a:stretch>
        </p:blipFill>
        <p:spPr>
          <a:xfrm>
            <a:off x="5383296" y="643466"/>
            <a:ext cx="5568739" cy="5568739"/>
          </a:xfrm>
          <a:prstGeom prst="rect">
            <a:avLst/>
          </a:prstGeom>
        </p:spPr>
      </p:pic>
    </p:spTree>
    <p:extLst>
      <p:ext uri="{BB962C8B-B14F-4D97-AF65-F5344CB8AC3E}">
        <p14:creationId xmlns:p14="http://schemas.microsoft.com/office/powerpoint/2010/main" val="9797618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E5D59F-7045-FC9A-BE41-216D122D639A}"/>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CRNN Model Architecture</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1FC9E21C-9998-433C-B044-7D912CB00307}"/>
              </a:ext>
            </a:extLst>
          </p:cNvPr>
          <p:cNvSpPr>
            <a:spLocks noGrp="1"/>
          </p:cNvSpPr>
          <p:nvPr>
            <p:ph idx="1"/>
          </p:nvPr>
        </p:nvSpPr>
        <p:spPr>
          <a:xfrm>
            <a:off x="4447308" y="591344"/>
            <a:ext cx="6906491" cy="5585619"/>
          </a:xfrm>
        </p:spPr>
        <p:txBody>
          <a:bodyPr anchor="ctr">
            <a:normAutofit/>
          </a:bodyPr>
          <a:lstStyle/>
          <a:p>
            <a:pPr marL="0" indent="0">
              <a:buNone/>
            </a:pPr>
            <a:r>
              <a:rPr lang="en-US" sz="3600" dirty="0"/>
              <a:t>The core of our system is the CRNN model. It begins with a convolutional feature extractor that captures spatial dependencies from the image. These feature maps are reshaped and passed to a two-layer bidirectional LSTM to model sequential dependencies in time. </a:t>
            </a:r>
          </a:p>
        </p:txBody>
      </p:sp>
    </p:spTree>
    <p:extLst>
      <p:ext uri="{BB962C8B-B14F-4D97-AF65-F5344CB8AC3E}">
        <p14:creationId xmlns:p14="http://schemas.microsoft.com/office/powerpoint/2010/main" val="29094639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51528A0-3528-4903-7B82-B5ED77A7469A}"/>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B2A3596-6F16-9EDC-FDA0-9DC5E94370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9FAFB09-55B6-9C27-8709-2E15B2C6FC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4E2213-5142-F94B-F1BD-DA256DAE4C6A}"/>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CRNN Model Architecture</a:t>
            </a:r>
          </a:p>
        </p:txBody>
      </p:sp>
      <p:sp>
        <p:nvSpPr>
          <p:cNvPr id="12" name="Arc 11">
            <a:extLst>
              <a:ext uri="{FF2B5EF4-FFF2-40B4-BE49-F238E27FC236}">
                <a16:creationId xmlns:a16="http://schemas.microsoft.com/office/drawing/2014/main" id="{2ABE3625-92A1-B6B2-CDAA-14E608456E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E049988-4E0A-E4D4-3A29-A01C89A667F0}"/>
              </a:ext>
            </a:extLst>
          </p:cNvPr>
          <p:cNvSpPr>
            <a:spLocks noGrp="1"/>
          </p:cNvSpPr>
          <p:nvPr>
            <p:ph idx="1"/>
          </p:nvPr>
        </p:nvSpPr>
        <p:spPr>
          <a:xfrm>
            <a:off x="4447308" y="591344"/>
            <a:ext cx="6906491" cy="5585619"/>
          </a:xfrm>
        </p:spPr>
        <p:txBody>
          <a:bodyPr anchor="ctr">
            <a:normAutofit/>
          </a:bodyPr>
          <a:lstStyle/>
          <a:p>
            <a:pPr marL="0" indent="0">
              <a:buNone/>
            </a:pPr>
            <a:r>
              <a:rPr lang="en-US" sz="3600" dirty="0"/>
              <a:t>Finally, a fully connected layer projects the sequence output into character logits, followed by a CTC loss layer that allows alignment-free training. This structure ensures both spatial and temporal features are effectively utilized.</a:t>
            </a:r>
          </a:p>
        </p:txBody>
      </p:sp>
    </p:spTree>
    <p:extLst>
      <p:ext uri="{BB962C8B-B14F-4D97-AF65-F5344CB8AC3E}">
        <p14:creationId xmlns:p14="http://schemas.microsoft.com/office/powerpoint/2010/main" val="32429387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A81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diagram of a model&#10;&#10;AI-generated content may be incorrect.">
            <a:extLst>
              <a:ext uri="{FF2B5EF4-FFF2-40B4-BE49-F238E27FC236}">
                <a16:creationId xmlns:a16="http://schemas.microsoft.com/office/drawing/2014/main" id="{52EA255F-3C0B-8F4C-7D89-F3D6930D2CC2}"/>
              </a:ext>
            </a:extLst>
          </p:cNvPr>
          <p:cNvPicPr>
            <a:picLocks noGrp="1" noChangeAspect="1"/>
          </p:cNvPicPr>
          <p:nvPr>
            <p:ph idx="1"/>
          </p:nvPr>
        </p:nvPicPr>
        <p:blipFill>
          <a:blip r:embed="rId2"/>
          <a:stretch>
            <a:fillRect/>
          </a:stretch>
        </p:blipFill>
        <p:spPr>
          <a:xfrm>
            <a:off x="1922917" y="643467"/>
            <a:ext cx="8346166" cy="5571066"/>
          </a:xfrm>
          <a:prstGeom prst="rect">
            <a:avLst/>
          </a:prstGeom>
        </p:spPr>
      </p:pic>
    </p:spTree>
    <p:extLst>
      <p:ext uri="{BB962C8B-B14F-4D97-AF65-F5344CB8AC3E}">
        <p14:creationId xmlns:p14="http://schemas.microsoft.com/office/powerpoint/2010/main" val="17455274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8EE878-00F2-CEF1-2A7F-AA2CA23789E3}"/>
              </a:ext>
            </a:extLst>
          </p:cNvPr>
          <p:cNvSpPr>
            <a:spLocks noGrp="1"/>
          </p:cNvSpPr>
          <p:nvPr>
            <p:ph type="title"/>
          </p:nvPr>
        </p:nvSpPr>
        <p:spPr>
          <a:xfrm>
            <a:off x="686834" y="1153572"/>
            <a:ext cx="3200400" cy="4461163"/>
          </a:xfrm>
        </p:spPr>
        <p:txBody>
          <a:bodyPr>
            <a:normAutofit/>
          </a:bodyPr>
          <a:lstStyle/>
          <a:p>
            <a:r>
              <a:rPr lang="en-US">
                <a:solidFill>
                  <a:srgbClr val="FFFFFF"/>
                </a:solidFill>
              </a:rPr>
              <a:t>Training and Validation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40207D0-1E84-AA4E-076C-29B8DC5035E3}"/>
              </a:ext>
            </a:extLst>
          </p:cNvPr>
          <p:cNvSpPr>
            <a:spLocks noGrp="1"/>
          </p:cNvSpPr>
          <p:nvPr>
            <p:ph idx="1"/>
          </p:nvPr>
        </p:nvSpPr>
        <p:spPr>
          <a:xfrm>
            <a:off x="4447308" y="591344"/>
            <a:ext cx="6906491" cy="5585619"/>
          </a:xfrm>
        </p:spPr>
        <p:txBody>
          <a:bodyPr anchor="ctr">
            <a:normAutofit/>
          </a:bodyPr>
          <a:lstStyle/>
          <a:p>
            <a:r>
              <a:rPr lang="en-US" sz="3600" dirty="0"/>
              <a:t>The model was trained for 50 epochs using </a:t>
            </a:r>
            <a:r>
              <a:rPr lang="en-US" sz="3600" dirty="0" err="1"/>
              <a:t>AdamW</a:t>
            </a:r>
            <a:r>
              <a:rPr lang="en-US" sz="3600" dirty="0"/>
              <a:t> optimizer and a cosine annealing scheduler. Mixed-precision training with gradient scaling (AMP) was employed to accelerate convergence and reduce GPU memory consumption. </a:t>
            </a:r>
          </a:p>
        </p:txBody>
      </p:sp>
    </p:spTree>
    <p:extLst>
      <p:ext uri="{BB962C8B-B14F-4D97-AF65-F5344CB8AC3E}">
        <p14:creationId xmlns:p14="http://schemas.microsoft.com/office/powerpoint/2010/main" val="132720547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337F55-6666-A500-883A-28FB54125D47}"/>
              </a:ext>
            </a:extLst>
          </p:cNvPr>
          <p:cNvSpPr>
            <a:spLocks noGrp="1"/>
          </p:cNvSpPr>
          <p:nvPr>
            <p:ph type="title"/>
          </p:nvPr>
        </p:nvSpPr>
        <p:spPr>
          <a:xfrm>
            <a:off x="686834" y="1153572"/>
            <a:ext cx="3200400" cy="4461163"/>
          </a:xfrm>
        </p:spPr>
        <p:txBody>
          <a:bodyPr>
            <a:normAutofit/>
          </a:bodyPr>
          <a:lstStyle/>
          <a:p>
            <a:r>
              <a:rPr lang="en-US" b="1">
                <a:solidFill>
                  <a:srgbClr val="FFFFFF"/>
                </a:solidFill>
              </a:rPr>
              <a:t>Introduction</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AFC7228-E3FF-977F-5C14-5247C6E67CFA}"/>
              </a:ext>
            </a:extLst>
          </p:cNvPr>
          <p:cNvSpPr>
            <a:spLocks noGrp="1"/>
          </p:cNvSpPr>
          <p:nvPr>
            <p:ph idx="1"/>
          </p:nvPr>
        </p:nvSpPr>
        <p:spPr>
          <a:xfrm>
            <a:off x="4447308" y="591344"/>
            <a:ext cx="6906491" cy="5585619"/>
          </a:xfrm>
        </p:spPr>
        <p:txBody>
          <a:bodyPr anchor="ctr">
            <a:normAutofit/>
          </a:bodyPr>
          <a:lstStyle/>
          <a:p>
            <a:pPr marL="0" indent="0">
              <a:buNone/>
            </a:pPr>
            <a:r>
              <a:rPr lang="en-US" dirty="0"/>
              <a:t>We are honored to present this graduation project titled </a:t>
            </a:r>
            <a:r>
              <a:rPr lang="en-US" b="1" dirty="0"/>
              <a:t>‘Handwriting Text Recognition Using a CRNN Model’</a:t>
            </a:r>
            <a:r>
              <a:rPr lang="en-US" dirty="0"/>
              <a:t>. </a:t>
            </a:r>
          </a:p>
          <a:p>
            <a:pPr marL="0" indent="0">
              <a:buNone/>
            </a:pPr>
            <a:r>
              <a:rPr lang="en-US" dirty="0"/>
              <a:t>This project focuses on leveraging deep learning—specifically, a Convolutional Recurrent Neural Network architecture—to accurately convert handwritten text images into editable digital text. Throughout this presentation, I will walk you through the motivation, methodology, system design, results, and future prospects of this work.</a:t>
            </a:r>
          </a:p>
        </p:txBody>
      </p:sp>
    </p:spTree>
    <p:extLst>
      <p:ext uri="{BB962C8B-B14F-4D97-AF65-F5344CB8AC3E}">
        <p14:creationId xmlns:p14="http://schemas.microsoft.com/office/powerpoint/2010/main" val="27388834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ABF5CBC-8B2C-3CEA-1AB0-BE209FDF23C5}"/>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CAF2765-CB74-F36E-426E-9A55BCA485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42F9D27-C250-DD3B-6D09-DB8EDCC7F9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E4FD24-69B7-53D2-B0E9-805581B781BD}"/>
              </a:ext>
            </a:extLst>
          </p:cNvPr>
          <p:cNvSpPr>
            <a:spLocks noGrp="1"/>
          </p:cNvSpPr>
          <p:nvPr>
            <p:ph type="title"/>
          </p:nvPr>
        </p:nvSpPr>
        <p:spPr>
          <a:xfrm>
            <a:off x="686834" y="1153572"/>
            <a:ext cx="3200400" cy="4461163"/>
          </a:xfrm>
        </p:spPr>
        <p:txBody>
          <a:bodyPr>
            <a:normAutofit/>
          </a:bodyPr>
          <a:lstStyle/>
          <a:p>
            <a:r>
              <a:rPr lang="en-US">
                <a:solidFill>
                  <a:srgbClr val="FFFFFF"/>
                </a:solidFill>
              </a:rPr>
              <a:t>Training and Validation</a:t>
            </a:r>
          </a:p>
        </p:txBody>
      </p:sp>
      <p:sp>
        <p:nvSpPr>
          <p:cNvPr id="12" name="Arc 11">
            <a:extLst>
              <a:ext uri="{FF2B5EF4-FFF2-40B4-BE49-F238E27FC236}">
                <a16:creationId xmlns:a16="http://schemas.microsoft.com/office/drawing/2014/main" id="{84930AE9-AE9A-987C-3BB1-F232335735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3604C58-C161-4624-73DC-F449AAA73368}"/>
              </a:ext>
            </a:extLst>
          </p:cNvPr>
          <p:cNvSpPr>
            <a:spLocks noGrp="1"/>
          </p:cNvSpPr>
          <p:nvPr>
            <p:ph idx="1"/>
          </p:nvPr>
        </p:nvSpPr>
        <p:spPr>
          <a:xfrm>
            <a:off x="4447308" y="591344"/>
            <a:ext cx="6906491" cy="5585619"/>
          </a:xfrm>
        </p:spPr>
        <p:txBody>
          <a:bodyPr anchor="ctr">
            <a:normAutofit/>
          </a:bodyPr>
          <a:lstStyle/>
          <a:p>
            <a:r>
              <a:rPr lang="en-US" sz="3600" dirty="0"/>
              <a:t>We used CTC loss, which works well for sequence-to-sequence problems without needing alignment between inputs and outputs. The training started with a loss of around 3 and dropped to around 0.45 by epoch 50. We also saved the best model based on validation loss.</a:t>
            </a:r>
          </a:p>
        </p:txBody>
      </p:sp>
    </p:spTree>
    <p:extLst>
      <p:ext uri="{BB962C8B-B14F-4D97-AF65-F5344CB8AC3E}">
        <p14:creationId xmlns:p14="http://schemas.microsoft.com/office/powerpoint/2010/main" val="19432889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showing a line of loss&#10;&#10;AI-generated content may be incorrect.">
            <a:extLst>
              <a:ext uri="{FF2B5EF4-FFF2-40B4-BE49-F238E27FC236}">
                <a16:creationId xmlns:a16="http://schemas.microsoft.com/office/drawing/2014/main" id="{8082590E-6469-ED72-06CE-159E3C81CB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53443" y="643467"/>
            <a:ext cx="9285113" cy="5571066"/>
          </a:xfrm>
          <a:prstGeom prst="rect">
            <a:avLst/>
          </a:prstGeom>
        </p:spPr>
      </p:pic>
    </p:spTree>
    <p:extLst>
      <p:ext uri="{BB962C8B-B14F-4D97-AF65-F5344CB8AC3E}">
        <p14:creationId xmlns:p14="http://schemas.microsoft.com/office/powerpoint/2010/main" val="42578847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567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C01F90B-E6A1-210F-235E-98306C11308B}"/>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lang="en-US" sz="4000" b="1" dirty="0">
                <a:solidFill>
                  <a:srgbClr val="FFFFFF"/>
                </a:solidFill>
              </a:rPr>
              <a:t>Confusion Matrix:</a:t>
            </a:r>
          </a:p>
        </p:txBody>
      </p:sp>
      <p:sp>
        <p:nvSpPr>
          <p:cNvPr id="12"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blue and green squares with letters&#10;&#10;AI-generated content may be incorrect.">
            <a:extLst>
              <a:ext uri="{FF2B5EF4-FFF2-40B4-BE49-F238E27FC236}">
                <a16:creationId xmlns:a16="http://schemas.microsoft.com/office/drawing/2014/main" id="{53AFC5AB-7FAA-E367-3BF1-4F9D3F2896B7}"/>
              </a:ext>
            </a:extLst>
          </p:cNvPr>
          <p:cNvPicPr>
            <a:picLocks noGrp="1" noChangeAspect="1"/>
          </p:cNvPicPr>
          <p:nvPr>
            <p:ph idx="1"/>
          </p:nvPr>
        </p:nvPicPr>
        <p:blipFill>
          <a:blip r:embed="rId2"/>
          <a:srcRect t="17874" b="15001"/>
          <a:stretch>
            <a:fillRect/>
          </a:stretch>
        </p:blipFill>
        <p:spPr>
          <a:xfrm>
            <a:off x="976251" y="942538"/>
            <a:ext cx="7163222" cy="4808332"/>
          </a:xfrm>
          <a:prstGeom prst="rect">
            <a:avLst/>
          </a:prstGeom>
          <a:effectLst/>
        </p:spPr>
      </p:pic>
    </p:spTree>
    <p:extLst>
      <p:ext uri="{BB962C8B-B14F-4D97-AF65-F5344CB8AC3E}">
        <p14:creationId xmlns:p14="http://schemas.microsoft.com/office/powerpoint/2010/main" val="12863745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949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of blue bars&#10;&#10;AI-generated content may be incorrect.">
            <a:extLst>
              <a:ext uri="{FF2B5EF4-FFF2-40B4-BE49-F238E27FC236}">
                <a16:creationId xmlns:a16="http://schemas.microsoft.com/office/drawing/2014/main" id="{BF88795F-F675-8A1F-85FF-A851688CB5EB}"/>
              </a:ext>
            </a:extLst>
          </p:cNvPr>
          <p:cNvPicPr>
            <a:picLocks noGrp="1" noChangeAspect="1"/>
          </p:cNvPicPr>
          <p:nvPr>
            <p:ph idx="1"/>
          </p:nvPr>
        </p:nvPicPr>
        <p:blipFill>
          <a:blip r:embed="rId2"/>
          <a:stretch>
            <a:fillRect/>
          </a:stretch>
        </p:blipFill>
        <p:spPr>
          <a:xfrm>
            <a:off x="1922917" y="643467"/>
            <a:ext cx="8346166" cy="5571066"/>
          </a:xfrm>
          <a:prstGeom prst="rect">
            <a:avLst/>
          </a:prstGeom>
        </p:spPr>
      </p:pic>
    </p:spTree>
    <p:extLst>
      <p:ext uri="{BB962C8B-B14F-4D97-AF65-F5344CB8AC3E}">
        <p14:creationId xmlns:p14="http://schemas.microsoft.com/office/powerpoint/2010/main" val="39454471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with orange bars&#10;&#10;AI-generated content may be incorrect.">
            <a:extLst>
              <a:ext uri="{FF2B5EF4-FFF2-40B4-BE49-F238E27FC236}">
                <a16:creationId xmlns:a16="http://schemas.microsoft.com/office/drawing/2014/main" id="{83444020-52CA-8BB6-3649-766C8CD7026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467" y="1616033"/>
            <a:ext cx="10905066" cy="3625932"/>
          </a:xfrm>
          <a:prstGeom prst="rect">
            <a:avLst/>
          </a:prstGeom>
        </p:spPr>
      </p:pic>
    </p:spTree>
    <p:extLst>
      <p:ext uri="{BB962C8B-B14F-4D97-AF65-F5344CB8AC3E}">
        <p14:creationId xmlns:p14="http://schemas.microsoft.com/office/powerpoint/2010/main" val="20334433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425038-4A95-E3C2-5E02-DF7ED8805F26}"/>
              </a:ext>
            </a:extLst>
          </p:cNvPr>
          <p:cNvSpPr>
            <a:spLocks noGrp="1"/>
          </p:cNvSpPr>
          <p:nvPr>
            <p:ph type="title"/>
          </p:nvPr>
        </p:nvSpPr>
        <p:spPr>
          <a:xfrm>
            <a:off x="686834" y="1153572"/>
            <a:ext cx="3200400" cy="4461163"/>
          </a:xfrm>
        </p:spPr>
        <p:txBody>
          <a:bodyPr>
            <a:normAutofit/>
          </a:bodyPr>
          <a:lstStyle/>
          <a:p>
            <a:r>
              <a:rPr lang="en-US">
                <a:solidFill>
                  <a:srgbClr val="FFFFFF"/>
                </a:solidFill>
              </a:rPr>
              <a:t>Evaluation and Results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CDC5212-7921-7F7E-F264-B812D3CCECEA}"/>
              </a:ext>
            </a:extLst>
          </p:cNvPr>
          <p:cNvSpPr>
            <a:spLocks noGrp="1"/>
          </p:cNvSpPr>
          <p:nvPr>
            <p:ph idx="1"/>
          </p:nvPr>
        </p:nvSpPr>
        <p:spPr>
          <a:xfrm>
            <a:off x="4447308" y="591344"/>
            <a:ext cx="6906491" cy="5585619"/>
          </a:xfrm>
        </p:spPr>
        <p:txBody>
          <a:bodyPr anchor="ctr">
            <a:normAutofit/>
          </a:bodyPr>
          <a:lstStyle/>
          <a:p>
            <a:pPr marL="0" indent="0">
              <a:buNone/>
            </a:pPr>
            <a:r>
              <a:rPr lang="en-US" sz="4000" dirty="0"/>
              <a:t>We evaluated our model using greedy decoding. While accuracy is hard to measure without exact character-level labels, visual inspection showed high quality of predictions on unseen IAM samples. </a:t>
            </a:r>
          </a:p>
        </p:txBody>
      </p:sp>
    </p:spTree>
    <p:extLst>
      <p:ext uri="{BB962C8B-B14F-4D97-AF65-F5344CB8AC3E}">
        <p14:creationId xmlns:p14="http://schemas.microsoft.com/office/powerpoint/2010/main" val="35229062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92FB998-DC0B-9AE3-7478-36582E4C4ADE}"/>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FED3182-5470-435F-6D94-6EC10A60E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65280526-B91B-2944-56B5-716B885AB6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4927A4-20D4-A057-2B8C-14D02A798D26}"/>
              </a:ext>
            </a:extLst>
          </p:cNvPr>
          <p:cNvSpPr>
            <a:spLocks noGrp="1"/>
          </p:cNvSpPr>
          <p:nvPr>
            <p:ph type="title"/>
          </p:nvPr>
        </p:nvSpPr>
        <p:spPr>
          <a:xfrm>
            <a:off x="686834" y="1153572"/>
            <a:ext cx="3200400" cy="4461163"/>
          </a:xfrm>
        </p:spPr>
        <p:txBody>
          <a:bodyPr>
            <a:normAutofit/>
          </a:bodyPr>
          <a:lstStyle/>
          <a:p>
            <a:r>
              <a:rPr lang="en-US">
                <a:solidFill>
                  <a:srgbClr val="FFFFFF"/>
                </a:solidFill>
              </a:rPr>
              <a:t>Evaluation and Results</a:t>
            </a:r>
          </a:p>
        </p:txBody>
      </p:sp>
      <p:sp>
        <p:nvSpPr>
          <p:cNvPr id="12" name="Arc 11">
            <a:extLst>
              <a:ext uri="{FF2B5EF4-FFF2-40B4-BE49-F238E27FC236}">
                <a16:creationId xmlns:a16="http://schemas.microsoft.com/office/drawing/2014/main" id="{1CDFF93C-5AA5-CD8B-365E-B41837AF72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C7032490-AC06-5BF3-6355-C1CE4E6BDB8B}"/>
              </a:ext>
            </a:extLst>
          </p:cNvPr>
          <p:cNvSpPr>
            <a:spLocks noGrp="1"/>
          </p:cNvSpPr>
          <p:nvPr>
            <p:ph idx="1"/>
          </p:nvPr>
        </p:nvSpPr>
        <p:spPr>
          <a:xfrm>
            <a:off x="4447308" y="591344"/>
            <a:ext cx="6906491" cy="5585619"/>
          </a:xfrm>
        </p:spPr>
        <p:txBody>
          <a:bodyPr anchor="ctr">
            <a:normAutofit/>
          </a:bodyPr>
          <a:lstStyle/>
          <a:p>
            <a:pPr marL="0" indent="0">
              <a:buNone/>
            </a:pPr>
            <a:r>
              <a:rPr lang="en-US" sz="3600" dirty="0"/>
              <a:t>Additionally, we visualized prediction confidence per character, a confusion matrix for character-level predictions, and the loss curves. These metrics demonstrated the model’s stability and ability to learn robust features across varying handwriting styles.</a:t>
            </a:r>
          </a:p>
        </p:txBody>
      </p:sp>
    </p:spTree>
    <p:extLst>
      <p:ext uri="{BB962C8B-B14F-4D97-AF65-F5344CB8AC3E}">
        <p14:creationId xmlns:p14="http://schemas.microsoft.com/office/powerpoint/2010/main" val="1167611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AI-generated content may be incorrect.">
            <a:extLst>
              <a:ext uri="{FF2B5EF4-FFF2-40B4-BE49-F238E27FC236}">
                <a16:creationId xmlns:a16="http://schemas.microsoft.com/office/drawing/2014/main" id="{3E67ED30-E2EE-F635-7122-FFF10073AF1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16668" y="643467"/>
            <a:ext cx="7958663" cy="5571065"/>
          </a:xfrm>
          <a:prstGeom prst="rect">
            <a:avLst/>
          </a:prstGeom>
          <a:ln>
            <a:noFill/>
          </a:ln>
        </p:spPr>
      </p:pic>
      <p:sp>
        <p:nvSpPr>
          <p:cNvPr id="22" name="Isosceles Triangle 21">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99733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C1B036F-36A5-9C3A-02CA-3A347F94D111}"/>
            </a:ext>
          </a:extLst>
        </p:cNvPr>
        <p:cNvGrpSpPr/>
        <p:nvPr/>
      </p:nvGrpSpPr>
      <p:grpSpPr>
        <a:xfrm>
          <a:off x="0" y="0"/>
          <a:ext cx="0" cy="0"/>
          <a:chOff x="0" y="0"/>
          <a:chExt cx="0" cy="0"/>
        </a:xfrm>
      </p:grpSpPr>
      <p:sp>
        <p:nvSpPr>
          <p:cNvPr id="27" name="Rectangle 26">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7" name="Isosceles Triangle 36">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screenshot of a computer&#10;&#10;AI-generated content may be incorrect.">
            <a:extLst>
              <a:ext uri="{FF2B5EF4-FFF2-40B4-BE49-F238E27FC236}">
                <a16:creationId xmlns:a16="http://schemas.microsoft.com/office/drawing/2014/main" id="{45F9FF18-A829-83E5-AF9F-3D42D185A9C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40528" y="643467"/>
            <a:ext cx="5910943" cy="5571065"/>
          </a:xfrm>
          <a:prstGeom prst="rect">
            <a:avLst/>
          </a:prstGeom>
          <a:ln>
            <a:noFill/>
          </a:ln>
        </p:spPr>
      </p:pic>
      <p:sp>
        <p:nvSpPr>
          <p:cNvPr id="39" name="Isosceles Triangle 38">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71978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6481147-C967-C39D-3335-3287AEF76620}"/>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B55FCAFF-9760-C574-7492-E7C9AB897E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5F4DA0C6-C048-780A-0C67-2A4BCB6DDA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470F8D75-9537-1985-72B4-35BCDE9420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91D9E7C-7727-5A3D-BFA8-E3A7586BC4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90E5C050-746D-7C25-D874-E79E0CE6B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Isosceles Triangle 19">
            <a:extLst>
              <a:ext uri="{FF2B5EF4-FFF2-40B4-BE49-F238E27FC236}">
                <a16:creationId xmlns:a16="http://schemas.microsoft.com/office/drawing/2014/main" id="{F2084B48-B622-E1BD-8A73-1769503BFB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Isosceles Triangle 21">
            <a:extLst>
              <a:ext uri="{FF2B5EF4-FFF2-40B4-BE49-F238E27FC236}">
                <a16:creationId xmlns:a16="http://schemas.microsoft.com/office/drawing/2014/main" id="{4BDE2247-C08B-FCCC-35AD-683A158BC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screenshot of a computer&#10;&#10;AI-generated content may be incorrect.">
            <a:extLst>
              <a:ext uri="{FF2B5EF4-FFF2-40B4-BE49-F238E27FC236}">
                <a16:creationId xmlns:a16="http://schemas.microsoft.com/office/drawing/2014/main" id="{307E7887-BCBE-5E2D-0FA0-C68A120580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551702" y="512759"/>
            <a:ext cx="5088595" cy="5563639"/>
          </a:xfrm>
        </p:spPr>
      </p:pic>
    </p:spTree>
    <p:extLst>
      <p:ext uri="{BB962C8B-B14F-4D97-AF65-F5344CB8AC3E}">
        <p14:creationId xmlns:p14="http://schemas.microsoft.com/office/powerpoint/2010/main" val="29508453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49272A8-581E-5769-34E2-303A18374AE9}"/>
              </a:ext>
            </a:extLst>
          </p:cNvPr>
          <p:cNvSpPr>
            <a:spLocks noGrp="1"/>
          </p:cNvSpPr>
          <p:nvPr>
            <p:ph type="title"/>
          </p:nvPr>
        </p:nvSpPr>
        <p:spPr>
          <a:xfrm>
            <a:off x="686834" y="1153572"/>
            <a:ext cx="3200400" cy="4461163"/>
          </a:xfrm>
        </p:spPr>
        <p:txBody>
          <a:bodyPr>
            <a:normAutofit/>
          </a:bodyPr>
          <a:lstStyle/>
          <a:p>
            <a:r>
              <a:rPr lang="en-US" b="1">
                <a:solidFill>
                  <a:srgbClr val="FFFFFF"/>
                </a:solidFill>
              </a:rPr>
              <a:t>Problem Statement</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D3E8B5E-C8D7-6FF9-0697-3AD4B6A132A5}"/>
              </a:ext>
            </a:extLst>
          </p:cNvPr>
          <p:cNvSpPr>
            <a:spLocks noGrp="1"/>
          </p:cNvSpPr>
          <p:nvPr>
            <p:ph idx="1"/>
          </p:nvPr>
        </p:nvSpPr>
        <p:spPr>
          <a:xfrm>
            <a:off x="4447308" y="591344"/>
            <a:ext cx="6906491" cy="5585619"/>
          </a:xfrm>
        </p:spPr>
        <p:txBody>
          <a:bodyPr anchor="ctr">
            <a:normAutofit/>
          </a:bodyPr>
          <a:lstStyle/>
          <a:p>
            <a:pPr marL="0" indent="0">
              <a:buNone/>
            </a:pPr>
            <a:r>
              <a:rPr lang="en-US" sz="3600" dirty="0"/>
              <a:t>Despite advancements in OCR technologies, recognizing cursive or diverse handwritten text remains a major challenge. Traditional systems like Tesseract perform poorly on unconstrained handwriting due to irregularities in slants, stroke variations, and character spacing. </a:t>
            </a:r>
          </a:p>
        </p:txBody>
      </p:sp>
    </p:spTree>
    <p:extLst>
      <p:ext uri="{BB962C8B-B14F-4D97-AF65-F5344CB8AC3E}">
        <p14:creationId xmlns:p14="http://schemas.microsoft.com/office/powerpoint/2010/main" val="17471504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44A266-093B-E2CA-6C84-3AB26AA18F57}"/>
              </a:ext>
            </a:extLst>
          </p:cNvPr>
          <p:cNvSpPr>
            <a:spLocks noGrp="1"/>
          </p:cNvSpPr>
          <p:nvPr>
            <p:ph type="title"/>
          </p:nvPr>
        </p:nvSpPr>
        <p:spPr>
          <a:xfrm>
            <a:off x="686834" y="1153572"/>
            <a:ext cx="3200400" cy="4461163"/>
          </a:xfrm>
        </p:spPr>
        <p:txBody>
          <a:bodyPr>
            <a:normAutofit/>
          </a:bodyPr>
          <a:lstStyle/>
          <a:p>
            <a:r>
              <a:rPr lang="en-US">
                <a:solidFill>
                  <a:srgbClr val="FFFFFF"/>
                </a:solidFill>
              </a:rPr>
              <a:t>GUI Application</a:t>
            </a:r>
          </a:p>
        </p:txBody>
      </p:sp>
      <p:sp>
        <p:nvSpPr>
          <p:cNvPr id="13" name="Arc 1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Rectangle 1">
            <a:extLst>
              <a:ext uri="{FF2B5EF4-FFF2-40B4-BE49-F238E27FC236}">
                <a16:creationId xmlns:a16="http://schemas.microsoft.com/office/drawing/2014/main" id="{45AB1D2E-150A-6229-6ED0-903B82E83A0F}"/>
              </a:ext>
            </a:extLst>
          </p:cNvPr>
          <p:cNvSpPr>
            <a:spLocks noGrp="1" noChangeArrowheads="1"/>
          </p:cNvSpPr>
          <p:nvPr>
            <p:ph idx="1"/>
          </p:nvPr>
        </p:nvSpPr>
        <p:spPr bwMode="auto">
          <a:xfrm>
            <a:off x="4447308" y="591344"/>
            <a:ext cx="6906491" cy="558561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r>
              <a:rPr kumimoji="0" lang="en-US" altLang="en-US" sz="3600" b="0" i="0" u="none" strike="noStrike" cap="none" normalizeH="0" baseline="0" dirty="0">
                <a:ln>
                  <a:noFill/>
                </a:ln>
                <a:effectLst/>
                <a:latin typeface="Arial" panose="020B0604020202020204" pitchFamily="34" charset="0"/>
              </a:rPr>
              <a:t>The final model was exported to </a:t>
            </a:r>
            <a:r>
              <a:rPr kumimoji="0" lang="en-US" altLang="en-US" sz="3600" b="0" i="0" u="none" strike="noStrike" cap="none" normalizeH="0" baseline="0" dirty="0" err="1">
                <a:ln>
                  <a:noFill/>
                </a:ln>
                <a:effectLst/>
                <a:latin typeface="Arial" panose="020B0604020202020204" pitchFamily="34" charset="0"/>
              </a:rPr>
              <a:t>TorchScript</a:t>
            </a:r>
            <a:r>
              <a:rPr kumimoji="0" lang="en-US" altLang="en-US" sz="3600" b="0" i="0" u="none" strike="noStrike" cap="none" normalizeH="0" baseline="0" dirty="0">
                <a:ln>
                  <a:noFill/>
                </a:ln>
                <a:effectLst/>
                <a:latin typeface="Arial" panose="020B0604020202020204" pitchFamily="34" charset="0"/>
              </a:rPr>
              <a:t> and embedded in a </a:t>
            </a:r>
            <a:r>
              <a:rPr kumimoji="0" lang="en-US" altLang="en-US" sz="3600" b="0" i="0" u="none" strike="noStrike" cap="none" normalizeH="0" baseline="0" dirty="0" err="1">
                <a:ln>
                  <a:noFill/>
                </a:ln>
                <a:effectLst/>
                <a:latin typeface="Arial" panose="020B0604020202020204" pitchFamily="34" charset="0"/>
              </a:rPr>
              <a:t>Tkinter</a:t>
            </a:r>
            <a:r>
              <a:rPr kumimoji="0" lang="en-US" altLang="en-US" sz="3600" b="0" i="0" u="none" strike="noStrike" cap="none" normalizeH="0" baseline="0" dirty="0">
                <a:ln>
                  <a:noFill/>
                </a:ln>
                <a:effectLst/>
                <a:latin typeface="Arial" panose="020B0604020202020204" pitchFamily="34" charset="0"/>
              </a:rPr>
              <a:t>-based GUI. Users can:</a:t>
            </a:r>
            <a:endParaRPr kumimoji="0" lang="ar-EG" altLang="en-US" sz="3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endParaRPr kumimoji="0" lang="en-US" altLang="en-US" sz="3600" b="0" i="0" u="none" strike="noStrike" cap="none" normalizeH="0" baseline="0" dirty="0">
              <a:ln>
                <a:noFill/>
              </a:ln>
              <a:effectLst/>
              <a:latin typeface="Arial" panose="020B0604020202020204" pitchFamily="34" charset="0"/>
            </a:endParaRPr>
          </a:p>
          <a:p>
            <a:pPr eaLnBrk="0" fontAlgn="base" hangingPunct="0">
              <a:spcBef>
                <a:spcPct val="0"/>
              </a:spcBef>
              <a:spcAft>
                <a:spcPts val="600"/>
              </a:spcAft>
            </a:pPr>
            <a:r>
              <a:rPr kumimoji="0" lang="en-US" altLang="en-US" sz="3600" b="0" i="0" u="none" strike="noStrike" cap="none" normalizeH="0" baseline="0" dirty="0">
                <a:ln>
                  <a:noFill/>
                </a:ln>
                <a:effectLst/>
                <a:latin typeface="Arial" panose="020B0604020202020204" pitchFamily="34" charset="0"/>
              </a:rPr>
              <a:t>Upload a handwriting image.</a:t>
            </a:r>
            <a:endParaRPr kumimoji="0" lang="ar-EG" altLang="en-US" sz="3600" b="0" i="0" u="none" strike="noStrike" cap="none" normalizeH="0" baseline="0" dirty="0">
              <a:ln>
                <a:noFill/>
              </a:ln>
              <a:effectLst/>
              <a:latin typeface="Arial" panose="020B0604020202020204" pitchFamily="34" charset="0"/>
            </a:endParaRPr>
          </a:p>
          <a:p>
            <a:pPr marL="0" indent="0" eaLnBrk="0" fontAlgn="base" hangingPunct="0">
              <a:spcBef>
                <a:spcPct val="0"/>
              </a:spcBef>
              <a:spcAft>
                <a:spcPts val="600"/>
              </a:spcAft>
              <a:buNone/>
            </a:pPr>
            <a:endParaRPr kumimoji="0" lang="en-US" altLang="en-US" sz="3600" b="0" i="0" u="none" strike="noStrike" cap="none" normalizeH="0" baseline="0" dirty="0">
              <a:ln>
                <a:noFill/>
              </a:ln>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Char char="•"/>
              <a:tabLst/>
            </a:pPr>
            <a:r>
              <a:rPr kumimoji="0" lang="ar-EG" altLang="en-US" sz="3600" b="0" i="0" u="none" strike="noStrike" cap="none" normalizeH="0" baseline="0" dirty="0">
                <a:ln>
                  <a:noFill/>
                </a:ln>
                <a:effectLst/>
                <a:latin typeface="Arial" panose="020B0604020202020204" pitchFamily="34" charset="0"/>
              </a:rPr>
              <a:t> </a:t>
            </a:r>
            <a:r>
              <a:rPr kumimoji="0" lang="en-US" altLang="en-US" sz="3600" b="0" i="0" u="none" strike="noStrike" cap="none" normalizeH="0" baseline="0" dirty="0">
                <a:ln>
                  <a:noFill/>
                </a:ln>
                <a:effectLst/>
                <a:latin typeface="Arial" panose="020B0604020202020204" pitchFamily="34" charset="0"/>
              </a:rPr>
              <a:t>Predict the text instantly.</a:t>
            </a:r>
          </a:p>
        </p:txBody>
      </p:sp>
    </p:spTree>
    <p:extLst>
      <p:ext uri="{BB962C8B-B14F-4D97-AF65-F5344CB8AC3E}">
        <p14:creationId xmlns:p14="http://schemas.microsoft.com/office/powerpoint/2010/main" val="35186965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203A6C5-ED69-9FA3-80CE-8C95514A13E7}"/>
            </a:ext>
          </a:extLst>
        </p:cNvPr>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55A14E-DE31-6900-9049-63108C8C3F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324C1A36-5F9B-C7C9-5D4F-220D485979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5E9B00-F75D-27FD-09C1-B51AF16C9786}"/>
              </a:ext>
            </a:extLst>
          </p:cNvPr>
          <p:cNvSpPr>
            <a:spLocks noGrp="1"/>
          </p:cNvSpPr>
          <p:nvPr>
            <p:ph type="title"/>
          </p:nvPr>
        </p:nvSpPr>
        <p:spPr>
          <a:xfrm>
            <a:off x="686834" y="1153572"/>
            <a:ext cx="3200400" cy="4461163"/>
          </a:xfrm>
        </p:spPr>
        <p:txBody>
          <a:bodyPr>
            <a:normAutofit/>
          </a:bodyPr>
          <a:lstStyle/>
          <a:p>
            <a:r>
              <a:rPr lang="en-US">
                <a:solidFill>
                  <a:srgbClr val="FFFFFF"/>
                </a:solidFill>
              </a:rPr>
              <a:t>GUI Application</a:t>
            </a:r>
          </a:p>
        </p:txBody>
      </p:sp>
      <p:sp>
        <p:nvSpPr>
          <p:cNvPr id="13" name="Arc 12">
            <a:extLst>
              <a:ext uri="{FF2B5EF4-FFF2-40B4-BE49-F238E27FC236}">
                <a16:creationId xmlns:a16="http://schemas.microsoft.com/office/drawing/2014/main" id="{B4A18C12-3FE0-1321-79AE-D88C5249E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Rectangle 1">
            <a:extLst>
              <a:ext uri="{FF2B5EF4-FFF2-40B4-BE49-F238E27FC236}">
                <a16:creationId xmlns:a16="http://schemas.microsoft.com/office/drawing/2014/main" id="{97662F56-AC8F-141E-D4A9-533C61653244}"/>
              </a:ext>
            </a:extLst>
          </p:cNvPr>
          <p:cNvSpPr>
            <a:spLocks noGrp="1" noChangeArrowheads="1"/>
          </p:cNvSpPr>
          <p:nvPr>
            <p:ph idx="1"/>
          </p:nvPr>
        </p:nvSpPr>
        <p:spPr bwMode="auto">
          <a:xfrm>
            <a:off x="4447308" y="591344"/>
            <a:ext cx="6906491" cy="558561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 anchorCtr="0" compatLnSpc="1">
            <a:prstTxWarp prst="textNoShape">
              <a:avLst/>
            </a:prstTxWarp>
            <a:normAutofit/>
          </a:bodyPr>
          <a:lstStyle/>
          <a:p>
            <a:pPr marL="0" lvl="0" indent="0" eaLnBrk="0" fontAlgn="base" hangingPunct="0">
              <a:spcBef>
                <a:spcPct val="0"/>
              </a:spcBef>
              <a:spcAft>
                <a:spcPts val="600"/>
              </a:spcAft>
              <a:buFontTx/>
              <a:buChar char="•"/>
            </a:pPr>
            <a:r>
              <a:rPr lang="ar-EG" altLang="en-US" sz="3200" dirty="0">
                <a:latin typeface="Arial" panose="020B0604020202020204" pitchFamily="34" charset="0"/>
              </a:rPr>
              <a:t> </a:t>
            </a:r>
            <a:r>
              <a:rPr lang="en-US" altLang="en-US" sz="3200" dirty="0">
                <a:latin typeface="Arial" panose="020B0604020202020204" pitchFamily="34" charset="0"/>
              </a:rPr>
              <a:t>Copy the result to the clipboard or export it as a </a:t>
            </a:r>
            <a:r>
              <a:rPr lang="en-US" altLang="en-US" sz="3200" dirty="0">
                <a:latin typeface="Arial Unicode MS"/>
              </a:rPr>
              <a:t>.txt</a:t>
            </a:r>
            <a:r>
              <a:rPr lang="en-US" altLang="en-US" sz="3200" dirty="0"/>
              <a:t> file.</a:t>
            </a:r>
            <a:endParaRPr lang="ar-EG" altLang="en-US" sz="3200" dirty="0"/>
          </a:p>
          <a:p>
            <a:pPr marL="0" lvl="0" indent="0" eaLnBrk="0" fontAlgn="base" hangingPunct="0">
              <a:spcBef>
                <a:spcPct val="0"/>
              </a:spcBef>
              <a:spcAft>
                <a:spcPts val="600"/>
              </a:spcAft>
              <a:buNone/>
            </a:pPr>
            <a:endParaRPr lang="en-US" altLang="en-US" sz="3200" dirty="0">
              <a:latin typeface="Arial" panose="020B0604020202020204" pitchFamily="34" charset="0"/>
            </a:endParaRPr>
          </a:p>
          <a:p>
            <a:pPr marL="0" lvl="0" indent="0" eaLnBrk="0" fontAlgn="base" hangingPunct="0">
              <a:spcBef>
                <a:spcPct val="0"/>
              </a:spcBef>
              <a:spcAft>
                <a:spcPts val="600"/>
              </a:spcAft>
              <a:buFontTx/>
              <a:buChar char="•"/>
            </a:pPr>
            <a:r>
              <a:rPr lang="ar-EG" altLang="en-US" sz="3200" dirty="0">
                <a:latin typeface="Arial" panose="020B0604020202020204" pitchFamily="34" charset="0"/>
              </a:rPr>
              <a:t> </a:t>
            </a:r>
            <a:r>
              <a:rPr lang="en-US" altLang="en-US" sz="3200" dirty="0">
                <a:latin typeface="Arial" panose="020B0604020202020204" pitchFamily="34" charset="0"/>
              </a:rPr>
              <a:t>Use the interface without requiring model retraining.</a:t>
            </a:r>
            <a:br>
              <a:rPr lang="en-US" altLang="en-US" sz="3200" dirty="0">
                <a:latin typeface="Arial" panose="020B0604020202020204" pitchFamily="34" charset="0"/>
              </a:rPr>
            </a:br>
            <a:r>
              <a:rPr lang="en-US" altLang="en-US" sz="3200" dirty="0">
                <a:latin typeface="Arial" panose="020B0604020202020204" pitchFamily="34" charset="0"/>
              </a:rPr>
              <a:t>The GUI features a professional background, custom styling, and feedback messages to ensure good user experience.</a:t>
            </a:r>
          </a:p>
        </p:txBody>
      </p:sp>
    </p:spTree>
    <p:extLst>
      <p:ext uri="{BB962C8B-B14F-4D97-AF65-F5344CB8AC3E}">
        <p14:creationId xmlns:p14="http://schemas.microsoft.com/office/powerpoint/2010/main" val="31557462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17BD7CC6-2F7F-4587-8E92-D041AB2CEB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E7ED1F4-19EF-4BC2-A6EA-DF1525142B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0EE7C14F-442F-4416-A4A9-6DA10263A4B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9" name="Oval 28">
              <a:extLst>
                <a:ext uri="{FF2B5EF4-FFF2-40B4-BE49-F238E27FC236}">
                  <a16:creationId xmlns:a16="http://schemas.microsoft.com/office/drawing/2014/main" id="{97AC4CCD-70AA-4916-97EA-D9C12FED17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C5694289-EA59-4679-9DB4-0646321A8C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32EDAD0A-6995-496D-9789-A34C66F5DC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BCBBB211-248C-4F94-900A-80CD8D52F3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48DCC953-87D5-419D-A529-94A9462512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0F67D0B7-A0F4-47EB-8DF7-2630C056AB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6" name="Rectangle 35">
            <a:extLst>
              <a:ext uri="{FF2B5EF4-FFF2-40B4-BE49-F238E27FC236}">
                <a16:creationId xmlns:a16="http://schemas.microsoft.com/office/drawing/2014/main" id="{A3919D60-F174-4FEB-9E9D-5AF6BD659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a:extLst>
              <a:ext uri="{FF2B5EF4-FFF2-40B4-BE49-F238E27FC236}">
                <a16:creationId xmlns:a16="http://schemas.microsoft.com/office/drawing/2014/main" id="{98EF7474-F1F7-47A7-AF33-E38A86EBF6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9" name="Straight Connector 38">
              <a:extLst>
                <a:ext uri="{FF2B5EF4-FFF2-40B4-BE49-F238E27FC236}">
                  <a16:creationId xmlns:a16="http://schemas.microsoft.com/office/drawing/2014/main" id="{8B14C3B3-01E7-4DD2-80BC-D6605BDB3AB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29E2ED25-9BE8-462A-BE54-D3E506DBA28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33E48329-07A0-4DBB-9D0C-0614AE372F0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ED609B4-86D5-44D5-8511-42AE9B129B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grpSp>
        <p:nvGrpSpPr>
          <p:cNvPr id="44" name="Group 43">
            <a:extLst>
              <a:ext uri="{FF2B5EF4-FFF2-40B4-BE49-F238E27FC236}">
                <a16:creationId xmlns:a16="http://schemas.microsoft.com/office/drawing/2014/main" id="{C912E1BF-76C2-49D5-A5AC-1CE20255C4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5" name="Straight Connector 44">
              <a:extLst>
                <a:ext uri="{FF2B5EF4-FFF2-40B4-BE49-F238E27FC236}">
                  <a16:creationId xmlns:a16="http://schemas.microsoft.com/office/drawing/2014/main" id="{84E6722B-B0C0-4A43-91F6-6E2D6E2D7F2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8EAB6DA-9741-4668-8E47-957CD51511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E36EC6AA-9E44-4DD2-B718-EE041114141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138DE653-B3C7-49E5-A3B0-6C00B260834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20000"/>
                    </a:schemeClr>
                  </a:gs>
                  <a:gs pos="100000">
                    <a:schemeClr val="tx2">
                      <a:lumMod val="50000"/>
                      <a:alpha val="2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50" name="Rectangle 49">
            <a:extLst>
              <a:ext uri="{FF2B5EF4-FFF2-40B4-BE49-F238E27FC236}">
                <a16:creationId xmlns:a16="http://schemas.microsoft.com/office/drawing/2014/main" id="{90AE89EB-4F51-4181-9475-7E1048FB3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B78285A0-9022-40FD-B520-91444BA163D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3" name="Straight Connector 52">
              <a:extLst>
                <a:ext uri="{FF2B5EF4-FFF2-40B4-BE49-F238E27FC236}">
                  <a16:creationId xmlns:a16="http://schemas.microsoft.com/office/drawing/2014/main" id="{0E2EED1A-F137-41BB-A555-7CDFF9C334B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E1EC980-DEDC-41BF-995C-1D471C90EC3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1A2F9486-DC13-4EDD-82CE-7FFC6F48464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646A2475-19E5-46B8-B7FE-C2CF42971F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CF5FEBA1-A493-1F70-35D2-767C3144A48F}"/>
              </a:ext>
            </a:extLst>
          </p:cNvPr>
          <p:cNvSpPr>
            <a:spLocks noGrp="1"/>
          </p:cNvSpPr>
          <p:nvPr>
            <p:ph type="title"/>
          </p:nvPr>
        </p:nvSpPr>
        <p:spPr>
          <a:xfrm>
            <a:off x="898726" y="4764690"/>
            <a:ext cx="2245640" cy="1181748"/>
          </a:xfrm>
          <a:noFill/>
        </p:spPr>
        <p:txBody>
          <a:bodyPr vert="horz" lIns="91440" tIns="45720" rIns="91440" bIns="45720" rtlCol="0" anchor="t">
            <a:normAutofit/>
          </a:bodyPr>
          <a:lstStyle/>
          <a:p>
            <a:r>
              <a:rPr lang="en-US" sz="6000" b="1" kern="1200" dirty="0">
                <a:solidFill>
                  <a:schemeClr val="bg1"/>
                </a:solidFill>
                <a:latin typeface="+mj-lt"/>
                <a:ea typeface="+mj-ea"/>
                <a:cs typeface="+mj-cs"/>
              </a:rPr>
              <a:t>GUI</a:t>
            </a:r>
          </a:p>
        </p:txBody>
      </p:sp>
      <p:pic>
        <p:nvPicPr>
          <p:cNvPr id="5" name="Content Placeholder 4" descr="A screenshot of a computer&#10;&#10;AI-generated content may be incorrect.">
            <a:extLst>
              <a:ext uri="{FF2B5EF4-FFF2-40B4-BE49-F238E27FC236}">
                <a16:creationId xmlns:a16="http://schemas.microsoft.com/office/drawing/2014/main" id="{185D6656-71FD-1EFC-8B42-EDCB93ED4A2F}"/>
              </a:ext>
            </a:extLst>
          </p:cNvPr>
          <p:cNvPicPr>
            <a:picLocks noChangeAspect="1"/>
          </p:cNvPicPr>
          <p:nvPr/>
        </p:nvPicPr>
        <p:blipFill>
          <a:blip r:embed="rId2">
            <a:extLst>
              <a:ext uri="{28A0092B-C50C-407E-A947-70E740481C1C}">
                <a14:useLocalDpi xmlns:a14="http://schemas.microsoft.com/office/drawing/2010/main" val="0"/>
              </a:ext>
            </a:extLst>
          </a:blip>
          <a:srcRect l="1912" r="-2" b="-2"/>
          <a:stretch>
            <a:fillRect/>
          </a:stretch>
        </p:blipFill>
        <p:spPr>
          <a:xfrm>
            <a:off x="1541879" y="617779"/>
            <a:ext cx="9022024" cy="3265248"/>
          </a:xfrm>
          <a:prstGeom prst="rect">
            <a:avLst/>
          </a:prstGeom>
        </p:spPr>
      </p:pic>
      <p:grpSp>
        <p:nvGrpSpPr>
          <p:cNvPr id="58" name="Group 57">
            <a:extLst>
              <a:ext uri="{FF2B5EF4-FFF2-40B4-BE49-F238E27FC236}">
                <a16:creationId xmlns:a16="http://schemas.microsoft.com/office/drawing/2014/main" id="{91CD8CAA-4614-4393-ADD7-7FDFD8ABD76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74192" y="776904"/>
            <a:ext cx="304800" cy="429768"/>
            <a:chOff x="215328" y="-46937"/>
            <a:chExt cx="304800" cy="2773841"/>
          </a:xfrm>
        </p:grpSpPr>
        <p:cxnSp>
          <p:nvCxnSpPr>
            <p:cNvPr id="59" name="Straight Connector 58">
              <a:extLst>
                <a:ext uri="{FF2B5EF4-FFF2-40B4-BE49-F238E27FC236}">
                  <a16:creationId xmlns:a16="http://schemas.microsoft.com/office/drawing/2014/main" id="{89F5BF84-4D12-40EB-B3CA-72B55341A8A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ACF91815-2B4A-44C8-BAC2-6732AD11A92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523960DB-F7E9-40C5-BDC7-9700C71B186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A95623C8-E3C3-425E-B186-ADFF5B6702A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7913992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D6C894-7E32-953E-0CB2-CB1F9E483C95}"/>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Testing Strategy</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0396AB8-A431-03E6-26BD-A558C5FE39AF}"/>
              </a:ext>
            </a:extLst>
          </p:cNvPr>
          <p:cNvSpPr>
            <a:spLocks noGrp="1"/>
          </p:cNvSpPr>
          <p:nvPr>
            <p:ph idx="1"/>
          </p:nvPr>
        </p:nvSpPr>
        <p:spPr>
          <a:xfrm>
            <a:off x="4447308" y="591344"/>
            <a:ext cx="6906491" cy="5585619"/>
          </a:xfrm>
        </p:spPr>
        <p:txBody>
          <a:bodyPr anchor="ctr">
            <a:normAutofit/>
          </a:bodyPr>
          <a:lstStyle/>
          <a:p>
            <a:pPr marL="0" indent="0">
              <a:buNone/>
            </a:pPr>
            <a:r>
              <a:rPr lang="en-US" dirty="0"/>
              <a:t>We applied unit testing for data preprocessing functions, integration testing for model input/output compatibility, and manual GUI testing for all interaction flows. Visual validations were done for prediction outputs. We also evaluated augmented samples to ensure the model remained robust under distortions.</a:t>
            </a:r>
          </a:p>
        </p:txBody>
      </p:sp>
    </p:spTree>
    <p:extLst>
      <p:ext uri="{BB962C8B-B14F-4D97-AF65-F5344CB8AC3E}">
        <p14:creationId xmlns:p14="http://schemas.microsoft.com/office/powerpoint/2010/main" val="17942301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75D4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1913E57C-126E-7CCF-C9F6-9A0F95C51481}"/>
              </a:ext>
            </a:extLst>
          </p:cNvPr>
          <p:cNvPicPr>
            <a:picLocks noGrp="1" noChangeAspect="1"/>
          </p:cNvPicPr>
          <p:nvPr>
            <p:ph idx="1"/>
          </p:nvPr>
        </p:nvPicPr>
        <p:blipFill>
          <a:blip r:embed="rId2"/>
          <a:stretch>
            <a:fillRect/>
          </a:stretch>
        </p:blipFill>
        <p:spPr>
          <a:xfrm>
            <a:off x="643467" y="702733"/>
            <a:ext cx="10905066" cy="5452533"/>
          </a:xfrm>
          <a:prstGeom prst="rect">
            <a:avLst/>
          </a:prstGeom>
        </p:spPr>
      </p:pic>
    </p:spTree>
    <p:extLst>
      <p:ext uri="{BB962C8B-B14F-4D97-AF65-F5344CB8AC3E}">
        <p14:creationId xmlns:p14="http://schemas.microsoft.com/office/powerpoint/2010/main" val="15099548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7950AA-7AAF-DEFE-D7C8-007A7FF22DEB}"/>
              </a:ext>
            </a:extLst>
          </p:cNvPr>
          <p:cNvSpPr>
            <a:spLocks noGrp="1"/>
          </p:cNvSpPr>
          <p:nvPr>
            <p:ph type="title"/>
          </p:nvPr>
        </p:nvSpPr>
        <p:spPr>
          <a:xfrm>
            <a:off x="686834" y="1153572"/>
            <a:ext cx="3200400" cy="4461163"/>
          </a:xfrm>
        </p:spPr>
        <p:txBody>
          <a:bodyPr>
            <a:normAutofit/>
          </a:bodyPr>
          <a:lstStyle/>
          <a:p>
            <a:r>
              <a:rPr lang="en-US">
                <a:solidFill>
                  <a:srgbClr val="FFFFFF"/>
                </a:solidFill>
              </a:rPr>
              <a:t>Limitations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919BF2B4-55EB-F2FF-D498-6A13BBEC1E55}"/>
              </a:ext>
            </a:extLst>
          </p:cNvPr>
          <p:cNvSpPr>
            <a:spLocks noGrp="1"/>
          </p:cNvSpPr>
          <p:nvPr>
            <p:ph idx="1"/>
          </p:nvPr>
        </p:nvSpPr>
        <p:spPr>
          <a:xfrm>
            <a:off x="4447308" y="591344"/>
            <a:ext cx="6906491" cy="5585619"/>
          </a:xfrm>
        </p:spPr>
        <p:txBody>
          <a:bodyPr anchor="ctr">
            <a:normAutofit/>
          </a:bodyPr>
          <a:lstStyle/>
          <a:p>
            <a:pPr marL="0" indent="0">
              <a:buNone/>
            </a:pPr>
            <a:r>
              <a:rPr lang="en-US" sz="3600" dirty="0"/>
              <a:t>While the model performs well, there are some limitations:</a:t>
            </a:r>
          </a:p>
          <a:p>
            <a:r>
              <a:rPr lang="en-US" sz="3200" dirty="0"/>
              <a:t>It uses greedy decoding, which may not be optimal for complex sequences.</a:t>
            </a:r>
          </a:p>
          <a:p>
            <a:r>
              <a:rPr lang="en-US" sz="3200" dirty="0"/>
              <a:t>The model currently supports only English characters.</a:t>
            </a:r>
          </a:p>
        </p:txBody>
      </p:sp>
    </p:spTree>
    <p:extLst>
      <p:ext uri="{BB962C8B-B14F-4D97-AF65-F5344CB8AC3E}">
        <p14:creationId xmlns:p14="http://schemas.microsoft.com/office/powerpoint/2010/main" val="24683997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F77AE99-84F9-76B4-4943-89045FAFB845}"/>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D6CB254-0D4E-465B-1133-04F0C1FCFB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141E587B-2293-AE02-488B-DD476D6BF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DA713A-3C4F-CAFE-40BF-53A7B0E95F9B}"/>
              </a:ext>
            </a:extLst>
          </p:cNvPr>
          <p:cNvSpPr>
            <a:spLocks noGrp="1"/>
          </p:cNvSpPr>
          <p:nvPr>
            <p:ph type="title"/>
          </p:nvPr>
        </p:nvSpPr>
        <p:spPr>
          <a:xfrm>
            <a:off x="686834" y="1153572"/>
            <a:ext cx="3200400" cy="4461163"/>
          </a:xfrm>
        </p:spPr>
        <p:txBody>
          <a:bodyPr>
            <a:normAutofit/>
          </a:bodyPr>
          <a:lstStyle/>
          <a:p>
            <a:r>
              <a:rPr lang="en-US">
                <a:solidFill>
                  <a:srgbClr val="FFFFFF"/>
                </a:solidFill>
              </a:rPr>
              <a:t>Limitations</a:t>
            </a:r>
          </a:p>
        </p:txBody>
      </p:sp>
      <p:sp>
        <p:nvSpPr>
          <p:cNvPr id="12" name="Arc 11">
            <a:extLst>
              <a:ext uri="{FF2B5EF4-FFF2-40B4-BE49-F238E27FC236}">
                <a16:creationId xmlns:a16="http://schemas.microsoft.com/office/drawing/2014/main" id="{13ADAC33-69CB-0343-8FC3-BC1D68FDE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4ED38EF9-A3FA-46E8-D097-25D8E8997C43}"/>
              </a:ext>
            </a:extLst>
          </p:cNvPr>
          <p:cNvSpPr>
            <a:spLocks noGrp="1"/>
          </p:cNvSpPr>
          <p:nvPr>
            <p:ph idx="1"/>
          </p:nvPr>
        </p:nvSpPr>
        <p:spPr>
          <a:xfrm>
            <a:off x="4447308" y="591344"/>
            <a:ext cx="6906491" cy="5585619"/>
          </a:xfrm>
        </p:spPr>
        <p:txBody>
          <a:bodyPr anchor="ctr">
            <a:normAutofit/>
          </a:bodyPr>
          <a:lstStyle/>
          <a:p>
            <a:r>
              <a:rPr lang="en-US" sz="3200" dirty="0"/>
              <a:t>No real-time performance benchmarks have been done yet.</a:t>
            </a:r>
            <a:endParaRPr lang="ar-EG" sz="3200" dirty="0"/>
          </a:p>
          <a:p>
            <a:pPr marL="0" indent="0">
              <a:buNone/>
            </a:pPr>
            <a:endParaRPr lang="en-US" sz="3200" dirty="0"/>
          </a:p>
          <a:p>
            <a:r>
              <a:rPr lang="en-US" sz="3200" dirty="0"/>
              <a:t>GUI is basic and not mobile-friendly.</a:t>
            </a:r>
            <a:br>
              <a:rPr lang="en-US" sz="3200" dirty="0"/>
            </a:br>
            <a:r>
              <a:rPr lang="en-US" sz="3200" dirty="0"/>
              <a:t>These will be addressed in the future.</a:t>
            </a:r>
            <a:endParaRPr lang="en-US" dirty="0"/>
          </a:p>
        </p:txBody>
      </p:sp>
    </p:spTree>
    <p:extLst>
      <p:ext uri="{BB962C8B-B14F-4D97-AF65-F5344CB8AC3E}">
        <p14:creationId xmlns:p14="http://schemas.microsoft.com/office/powerpoint/2010/main" val="17587538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76E54C-64FC-9D3F-87D9-F3EAB00E704F}"/>
              </a:ext>
            </a:extLst>
          </p:cNvPr>
          <p:cNvSpPr>
            <a:spLocks noGrp="1"/>
          </p:cNvSpPr>
          <p:nvPr>
            <p:ph type="title"/>
          </p:nvPr>
        </p:nvSpPr>
        <p:spPr>
          <a:xfrm>
            <a:off x="686834" y="1153572"/>
            <a:ext cx="3200400" cy="4461163"/>
          </a:xfrm>
        </p:spPr>
        <p:txBody>
          <a:bodyPr>
            <a:normAutofit/>
          </a:bodyPr>
          <a:lstStyle/>
          <a:p>
            <a:r>
              <a:rPr lang="en-US">
                <a:solidFill>
                  <a:srgbClr val="FFFFFF"/>
                </a:solidFill>
              </a:rPr>
              <a:t>Future Work</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id="{25600B05-396E-1010-B929-15E2EAE4DE63}"/>
              </a:ext>
            </a:extLst>
          </p:cNvPr>
          <p:cNvSpPr>
            <a:spLocks noGrp="1"/>
          </p:cNvSpPr>
          <p:nvPr>
            <p:ph idx="1"/>
          </p:nvPr>
        </p:nvSpPr>
        <p:spPr>
          <a:xfrm>
            <a:off x="4447308" y="591344"/>
            <a:ext cx="6906491" cy="5585619"/>
          </a:xfrm>
        </p:spPr>
        <p:txBody>
          <a:bodyPr anchor="ctr">
            <a:normAutofit/>
          </a:bodyPr>
          <a:lstStyle/>
          <a:p>
            <a:pPr marL="0" indent="0">
              <a:buNone/>
            </a:pPr>
            <a:endParaRPr lang="ar-EG" sz="3200" dirty="0"/>
          </a:p>
          <a:p>
            <a:r>
              <a:rPr lang="en-US" sz="3200" dirty="0"/>
              <a:t>We will extend support to Arabic and multilingual datasets.</a:t>
            </a:r>
            <a:endParaRPr lang="ar-EG" sz="3200" dirty="0"/>
          </a:p>
          <a:p>
            <a:pPr marL="0" indent="0">
              <a:buNone/>
            </a:pPr>
            <a:endParaRPr lang="en-US" sz="3200" dirty="0"/>
          </a:p>
          <a:p>
            <a:r>
              <a:rPr lang="en-US" sz="3200" dirty="0"/>
              <a:t>Add real-time inference support with camera integration.</a:t>
            </a:r>
          </a:p>
        </p:txBody>
      </p:sp>
    </p:spTree>
    <p:extLst>
      <p:ext uri="{BB962C8B-B14F-4D97-AF65-F5344CB8AC3E}">
        <p14:creationId xmlns:p14="http://schemas.microsoft.com/office/powerpoint/2010/main" val="4190808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89FAE70-F7EC-073A-93AD-151DA80DC600}"/>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6D11630-42D6-5DF9-9D04-56BFAF903E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E2F6A0E0-EF0A-07AC-D13D-0DFDF0EA40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48AE91-8AEE-E418-2A74-39091CDFEA73}"/>
              </a:ext>
            </a:extLst>
          </p:cNvPr>
          <p:cNvSpPr>
            <a:spLocks noGrp="1"/>
          </p:cNvSpPr>
          <p:nvPr>
            <p:ph type="title"/>
          </p:nvPr>
        </p:nvSpPr>
        <p:spPr>
          <a:xfrm>
            <a:off x="686834" y="1153572"/>
            <a:ext cx="3200400" cy="4461163"/>
          </a:xfrm>
        </p:spPr>
        <p:txBody>
          <a:bodyPr>
            <a:normAutofit/>
          </a:bodyPr>
          <a:lstStyle/>
          <a:p>
            <a:r>
              <a:rPr lang="en-US" dirty="0">
                <a:solidFill>
                  <a:srgbClr val="FFFFFF"/>
                </a:solidFill>
              </a:rPr>
              <a:t>Future Work</a:t>
            </a:r>
          </a:p>
        </p:txBody>
      </p:sp>
      <p:sp>
        <p:nvSpPr>
          <p:cNvPr id="12" name="Arc 11">
            <a:extLst>
              <a:ext uri="{FF2B5EF4-FFF2-40B4-BE49-F238E27FC236}">
                <a16:creationId xmlns:a16="http://schemas.microsoft.com/office/drawing/2014/main" id="{5989A0E3-3DA8-87DB-2BB8-29318739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6" name="Content Placeholder 2">
            <a:extLst>
              <a:ext uri="{FF2B5EF4-FFF2-40B4-BE49-F238E27FC236}">
                <a16:creationId xmlns:a16="http://schemas.microsoft.com/office/drawing/2014/main" id="{063EA056-47A3-F7E0-FE1C-D6887C54D8CA}"/>
              </a:ext>
            </a:extLst>
          </p:cNvPr>
          <p:cNvSpPr>
            <a:spLocks noGrp="1"/>
          </p:cNvSpPr>
          <p:nvPr>
            <p:ph idx="1"/>
          </p:nvPr>
        </p:nvSpPr>
        <p:spPr>
          <a:xfrm>
            <a:off x="4447308" y="591344"/>
            <a:ext cx="6906491" cy="5585619"/>
          </a:xfrm>
        </p:spPr>
        <p:txBody>
          <a:bodyPr anchor="ctr">
            <a:normAutofit/>
          </a:bodyPr>
          <a:lstStyle/>
          <a:p>
            <a:r>
              <a:rPr lang="en-US" sz="3200" dirty="0"/>
              <a:t>Build a cross-platform mobile app using Flutter.</a:t>
            </a:r>
            <a:endParaRPr lang="ar-EG" sz="3200" dirty="0"/>
          </a:p>
          <a:p>
            <a:pPr marL="0" indent="0">
              <a:buNone/>
            </a:pPr>
            <a:endParaRPr lang="en-US" sz="3200" dirty="0"/>
          </a:p>
          <a:p>
            <a:r>
              <a:rPr lang="en-US" sz="3200" dirty="0"/>
              <a:t>Integrate search by handwriting for educational documents.</a:t>
            </a:r>
            <a:endParaRPr lang="ar-EG" sz="3200" dirty="0"/>
          </a:p>
          <a:p>
            <a:pPr marL="0" indent="0">
              <a:buNone/>
            </a:pPr>
            <a:endParaRPr lang="en-US" sz="3200" dirty="0"/>
          </a:p>
          <a:p>
            <a:r>
              <a:rPr lang="en-US" sz="3200" dirty="0"/>
              <a:t>Explore attention-based decoders and language modeling to improve output coherence.</a:t>
            </a:r>
          </a:p>
        </p:txBody>
      </p:sp>
    </p:spTree>
    <p:extLst>
      <p:ext uri="{BB962C8B-B14F-4D97-AF65-F5344CB8AC3E}">
        <p14:creationId xmlns:p14="http://schemas.microsoft.com/office/powerpoint/2010/main" val="20301203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722B2DD-E14D-4972-9D98-5D6E61B1B2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CFB124C-4B0C-4A81-8633-17257B1516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82006" y="569844"/>
            <a:ext cx="8427988" cy="5649981"/>
          </a:xfrm>
          <a:prstGeom prst="rect">
            <a:avLst/>
          </a:prstGeom>
          <a:ln>
            <a:noFill/>
          </a:ln>
          <a:effectLst>
            <a:outerShdw blurRad="317500" dist="317500" dir="7140000" sx="95000" sy="95000" algn="t" rotWithShape="0">
              <a:srgbClr val="000000">
                <a:alpha val="2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A diagram of a computer screen&#10;&#10;AI-generated content may be incorrect.">
            <a:extLst>
              <a:ext uri="{FF2B5EF4-FFF2-40B4-BE49-F238E27FC236}">
                <a16:creationId xmlns:a16="http://schemas.microsoft.com/office/drawing/2014/main" id="{21FC4502-D09C-B43B-BC21-B4B76D1D7F3E}"/>
              </a:ext>
            </a:extLst>
          </p:cNvPr>
          <p:cNvPicPr>
            <a:picLocks noGrp="1" noChangeAspect="1"/>
          </p:cNvPicPr>
          <p:nvPr>
            <p:ph idx="1"/>
          </p:nvPr>
        </p:nvPicPr>
        <p:blipFill>
          <a:blip r:embed="rId2"/>
          <a:srcRect l="162"/>
          <a:stretch>
            <a:fillRect/>
          </a:stretch>
        </p:blipFill>
        <p:spPr>
          <a:xfrm>
            <a:off x="1882006" y="569843"/>
            <a:ext cx="8450714" cy="5649981"/>
          </a:xfrm>
          <a:prstGeom prst="rect">
            <a:avLst/>
          </a:prstGeom>
        </p:spPr>
      </p:pic>
    </p:spTree>
    <p:extLst>
      <p:ext uri="{BB962C8B-B14F-4D97-AF65-F5344CB8AC3E}">
        <p14:creationId xmlns:p14="http://schemas.microsoft.com/office/powerpoint/2010/main" val="3011084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069994E-FF0C-A967-F42A-4BBEC4FF6F5F}"/>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F01D870-8CD2-9E42-D984-81920FB90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4694FDE7-7120-E4A4-B784-AC967FC81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444E1D-AA50-0D6F-EC06-3BED7F57F1B8}"/>
              </a:ext>
            </a:extLst>
          </p:cNvPr>
          <p:cNvSpPr>
            <a:spLocks noGrp="1"/>
          </p:cNvSpPr>
          <p:nvPr>
            <p:ph type="title"/>
          </p:nvPr>
        </p:nvSpPr>
        <p:spPr>
          <a:xfrm>
            <a:off x="686834" y="1153572"/>
            <a:ext cx="3200400" cy="4461163"/>
          </a:xfrm>
        </p:spPr>
        <p:txBody>
          <a:bodyPr>
            <a:normAutofit/>
          </a:bodyPr>
          <a:lstStyle/>
          <a:p>
            <a:r>
              <a:rPr lang="en-US" b="1">
                <a:solidFill>
                  <a:srgbClr val="FFFFFF"/>
                </a:solidFill>
              </a:rPr>
              <a:t>Problem Statement</a:t>
            </a:r>
          </a:p>
        </p:txBody>
      </p:sp>
      <p:sp>
        <p:nvSpPr>
          <p:cNvPr id="12" name="Arc 11">
            <a:extLst>
              <a:ext uri="{FF2B5EF4-FFF2-40B4-BE49-F238E27FC236}">
                <a16:creationId xmlns:a16="http://schemas.microsoft.com/office/drawing/2014/main" id="{CABDAFD2-FA5C-256C-7B6C-C0F6CC3CDC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66F58E28-6EB1-F816-8526-0513A73BCBAC}"/>
              </a:ext>
            </a:extLst>
          </p:cNvPr>
          <p:cNvSpPr>
            <a:spLocks noGrp="1"/>
          </p:cNvSpPr>
          <p:nvPr>
            <p:ph idx="1"/>
          </p:nvPr>
        </p:nvSpPr>
        <p:spPr>
          <a:xfrm>
            <a:off x="4447308" y="591344"/>
            <a:ext cx="6906491" cy="5585619"/>
          </a:xfrm>
        </p:spPr>
        <p:txBody>
          <a:bodyPr anchor="ctr">
            <a:normAutofit/>
          </a:bodyPr>
          <a:lstStyle/>
          <a:p>
            <a:pPr marL="0" indent="0">
              <a:buNone/>
            </a:pPr>
            <a:r>
              <a:rPr lang="en-US" sz="3600" dirty="0"/>
              <a:t>Manual transcription of handwritten documents is time-consuming and prone to human error. Our project addresses this by building a model capable of understanding complex handwriting patterns using deep learning—especially trained on the IAM dataset, which reflects real-world variability.</a:t>
            </a:r>
          </a:p>
        </p:txBody>
      </p:sp>
    </p:spTree>
    <p:extLst>
      <p:ext uri="{BB962C8B-B14F-4D97-AF65-F5344CB8AC3E}">
        <p14:creationId xmlns:p14="http://schemas.microsoft.com/office/powerpoint/2010/main" val="29398687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E1BEB12-92AF-4445-98AD-4C7756E7C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0522C2C-7B5C-48A7-A969-03941E5D2E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Freeform 13">
            <a:extLst>
              <a:ext uri="{FF2B5EF4-FFF2-40B4-BE49-F238E27FC236}">
                <a16:creationId xmlns:a16="http://schemas.microsoft.com/office/drawing/2014/main" id="{9C682A1A-5B2D-4111-BBD6-620165633E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D6EE29F2-D77F-4BD0-A20B-334D316A1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09800" y="2099696"/>
            <a:ext cx="1942241" cy="18895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 name="Arc 14">
            <a:extLst>
              <a:ext uri="{FF2B5EF4-FFF2-40B4-BE49-F238E27FC236}">
                <a16:creationId xmlns:a16="http://schemas.microsoft.com/office/drawing/2014/main" id="{22D09ED2-868F-42C6-866E-F92E0CEF31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613162" y="1492572"/>
            <a:ext cx="2987899" cy="2987899"/>
          </a:xfrm>
          <a:prstGeom prst="arc">
            <a:avLst>
              <a:gd name="adj1" fmla="val 14455503"/>
              <a:gd name="adj2" fmla="val 227775"/>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AA6E06E-247A-3FAA-27D3-92110511D250}"/>
              </a:ext>
            </a:extLst>
          </p:cNvPr>
          <p:cNvSpPr>
            <a:spLocks noGrp="1"/>
          </p:cNvSpPr>
          <p:nvPr>
            <p:ph type="title"/>
          </p:nvPr>
        </p:nvSpPr>
        <p:spPr>
          <a:xfrm>
            <a:off x="3658424" y="2731372"/>
            <a:ext cx="7644627" cy="2751086"/>
          </a:xfrm>
        </p:spPr>
        <p:txBody>
          <a:bodyPr vert="horz" lIns="91440" tIns="45720" rIns="91440" bIns="45720" rtlCol="0" anchor="b">
            <a:normAutofit/>
          </a:bodyPr>
          <a:lstStyle/>
          <a:p>
            <a:pPr algn="r"/>
            <a:r>
              <a:rPr lang="en-US" sz="9600" b="1" kern="1200" dirty="0">
                <a:solidFill>
                  <a:schemeClr val="tx1"/>
                </a:solidFill>
                <a:latin typeface="+mj-lt"/>
                <a:ea typeface="+mj-ea"/>
                <a:cs typeface="+mj-cs"/>
              </a:rPr>
              <a:t>Thank You</a:t>
            </a:r>
          </a:p>
        </p:txBody>
      </p:sp>
    </p:spTree>
    <p:extLst>
      <p:ext uri="{BB962C8B-B14F-4D97-AF65-F5344CB8AC3E}">
        <p14:creationId xmlns:p14="http://schemas.microsoft.com/office/powerpoint/2010/main" val="17447691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17" name="Freeform: Shape 16">
            <a:extLst>
              <a:ext uri="{FF2B5EF4-FFF2-40B4-BE49-F238E27FC236}">
                <a16:creationId xmlns:a16="http://schemas.microsoft.com/office/drawing/2014/main" id="{2F0E00C3-4613-415F-BE3A-78FBAD906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0495175" cy="6858000"/>
          </a:xfrm>
          <a:custGeom>
            <a:avLst/>
            <a:gdLst>
              <a:gd name="connsiteX0" fmla="*/ 0 w 10495175"/>
              <a:gd name="connsiteY0" fmla="*/ 0 h 6858000"/>
              <a:gd name="connsiteX1" fmla="*/ 5289224 w 10495175"/>
              <a:gd name="connsiteY1" fmla="*/ 0 h 6858000"/>
              <a:gd name="connsiteX2" fmla="*/ 6736007 w 10495175"/>
              <a:gd name="connsiteY2" fmla="*/ 0 h 6858000"/>
              <a:gd name="connsiteX3" fmla="*/ 6998753 w 10495175"/>
              <a:gd name="connsiteY3" fmla="*/ 0 h 6858000"/>
              <a:gd name="connsiteX4" fmla="*/ 7778919 w 10495175"/>
              <a:gd name="connsiteY4" fmla="*/ 0 h 6858000"/>
              <a:gd name="connsiteX5" fmla="*/ 8872152 w 10495175"/>
              <a:gd name="connsiteY5" fmla="*/ 0 h 6858000"/>
              <a:gd name="connsiteX6" fmla="*/ 8894276 w 10495175"/>
              <a:gd name="connsiteY6" fmla="*/ 14997 h 6858000"/>
              <a:gd name="connsiteX7" fmla="*/ 10495175 w 10495175"/>
              <a:gd name="connsiteY7" fmla="*/ 3621656 h 6858000"/>
              <a:gd name="connsiteX8" fmla="*/ 8620825 w 10495175"/>
              <a:gd name="connsiteY8" fmla="*/ 6374814 h 6858000"/>
              <a:gd name="connsiteX9" fmla="*/ 8104177 w 10495175"/>
              <a:gd name="connsiteY9" fmla="*/ 6780599 h 6858000"/>
              <a:gd name="connsiteX10" fmla="*/ 7992421 w 10495175"/>
              <a:gd name="connsiteY10" fmla="*/ 6858000 h 6858000"/>
              <a:gd name="connsiteX11" fmla="*/ 7778919 w 10495175"/>
              <a:gd name="connsiteY11" fmla="*/ 6858000 h 6858000"/>
              <a:gd name="connsiteX12" fmla="*/ 6998753 w 10495175"/>
              <a:gd name="connsiteY12" fmla="*/ 6858000 h 6858000"/>
              <a:gd name="connsiteX13" fmla="*/ 6736007 w 10495175"/>
              <a:gd name="connsiteY13" fmla="*/ 6858000 h 6858000"/>
              <a:gd name="connsiteX14" fmla="*/ 5289224 w 10495175"/>
              <a:gd name="connsiteY14" fmla="*/ 6858000 h 6858000"/>
              <a:gd name="connsiteX15" fmla="*/ 0 w 10495175"/>
              <a:gd name="connsiteY1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95175" h="6858000">
                <a:moveTo>
                  <a:pt x="0" y="0"/>
                </a:moveTo>
                <a:lnTo>
                  <a:pt x="5289224" y="0"/>
                </a:lnTo>
                <a:lnTo>
                  <a:pt x="6736007" y="0"/>
                </a:lnTo>
                <a:lnTo>
                  <a:pt x="6998753" y="0"/>
                </a:lnTo>
                <a:lnTo>
                  <a:pt x="7778919" y="0"/>
                </a:lnTo>
                <a:lnTo>
                  <a:pt x="8872152" y="0"/>
                </a:lnTo>
                <a:lnTo>
                  <a:pt x="8894276" y="14997"/>
                </a:lnTo>
                <a:cubicBezTo>
                  <a:pt x="9921439" y="754641"/>
                  <a:pt x="10495175" y="2093192"/>
                  <a:pt x="10495175" y="3621656"/>
                </a:cubicBezTo>
                <a:cubicBezTo>
                  <a:pt x="10495175" y="4969131"/>
                  <a:pt x="9566450" y="5602839"/>
                  <a:pt x="8620825" y="6374814"/>
                </a:cubicBezTo>
                <a:cubicBezTo>
                  <a:pt x="8448622" y="6515397"/>
                  <a:pt x="8277995" y="6653108"/>
                  <a:pt x="8104177" y="6780599"/>
                </a:cubicBezTo>
                <a:lnTo>
                  <a:pt x="7992421" y="6858000"/>
                </a:lnTo>
                <a:lnTo>
                  <a:pt x="7778919" y="6858000"/>
                </a:lnTo>
                <a:lnTo>
                  <a:pt x="6998753" y="6858000"/>
                </a:lnTo>
                <a:lnTo>
                  <a:pt x="6736007" y="6858000"/>
                </a:lnTo>
                <a:lnTo>
                  <a:pt x="528922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8DBEAE55-3EA1-41D7-A212-5F7D8986C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98020"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1" name="Freeform: Shape 20">
            <a:extLst>
              <a:ext uri="{FF2B5EF4-FFF2-40B4-BE49-F238E27FC236}">
                <a16:creationId xmlns:a16="http://schemas.microsoft.com/office/drawing/2014/main" id="{CFC5F0E7-644F-4101-BE72-12825CF537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85964"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10" name="Content Placeholder 9" descr="A close-up of a note&#10;&#10;AI-generated content may be incorrect.">
            <a:extLst>
              <a:ext uri="{FF2B5EF4-FFF2-40B4-BE49-F238E27FC236}">
                <a16:creationId xmlns:a16="http://schemas.microsoft.com/office/drawing/2014/main" id="{D3850AA0-D598-D3DE-56E4-40F8FDBA1FD9}"/>
              </a:ext>
            </a:extLst>
          </p:cNvPr>
          <p:cNvPicPr>
            <a:picLocks noGrp="1" noChangeAspect="1"/>
          </p:cNvPicPr>
          <p:nvPr>
            <p:ph idx="1"/>
          </p:nvPr>
        </p:nvPicPr>
        <p:blipFill>
          <a:blip r:embed="rId2"/>
          <a:stretch>
            <a:fillRect/>
          </a:stretch>
        </p:blipFill>
        <p:spPr>
          <a:xfrm>
            <a:off x="2321071" y="916674"/>
            <a:ext cx="5023506" cy="5023506"/>
          </a:xfrm>
          <a:prstGeom prst="rect">
            <a:avLst/>
          </a:prstGeom>
        </p:spPr>
      </p:pic>
    </p:spTree>
    <p:extLst>
      <p:ext uri="{BB962C8B-B14F-4D97-AF65-F5344CB8AC3E}">
        <p14:creationId xmlns:p14="http://schemas.microsoft.com/office/powerpoint/2010/main" val="23918435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A8578B-65EF-9B1E-B30F-418C3F1D2C7D}"/>
              </a:ext>
            </a:extLst>
          </p:cNvPr>
          <p:cNvSpPr>
            <a:spLocks noGrp="1"/>
          </p:cNvSpPr>
          <p:nvPr>
            <p:ph type="title"/>
          </p:nvPr>
        </p:nvSpPr>
        <p:spPr>
          <a:xfrm>
            <a:off x="686834" y="1153572"/>
            <a:ext cx="3200400" cy="4461163"/>
          </a:xfrm>
        </p:spPr>
        <p:txBody>
          <a:bodyPr>
            <a:normAutofit/>
          </a:bodyPr>
          <a:lstStyle/>
          <a:p>
            <a:r>
              <a:rPr lang="en-US">
                <a:solidFill>
                  <a:srgbClr val="FFFFFF"/>
                </a:solidFill>
              </a:rPr>
              <a:t>Literature Review</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C5917F7C-894F-1746-5D08-041E4BF0C6BF}"/>
              </a:ext>
            </a:extLst>
          </p:cNvPr>
          <p:cNvSpPr>
            <a:spLocks noGrp="1"/>
          </p:cNvSpPr>
          <p:nvPr>
            <p:ph idx="1"/>
          </p:nvPr>
        </p:nvSpPr>
        <p:spPr>
          <a:xfrm>
            <a:off x="4447308" y="591344"/>
            <a:ext cx="6906491" cy="5585619"/>
          </a:xfrm>
        </p:spPr>
        <p:txBody>
          <a:bodyPr anchor="ctr">
            <a:normAutofit/>
          </a:bodyPr>
          <a:lstStyle/>
          <a:p>
            <a:pPr marL="0" indent="0">
              <a:buNone/>
            </a:pPr>
            <a:r>
              <a:rPr lang="en-US" sz="3600" dirty="0"/>
              <a:t>To develop a robust model, I reviewed several key papers. First, the </a:t>
            </a:r>
            <a:r>
              <a:rPr lang="en-US" sz="3600" dirty="0" err="1"/>
              <a:t>MediaPipe</a:t>
            </a:r>
            <a:r>
              <a:rPr lang="en-US" sz="3600" dirty="0"/>
              <a:t> framework by Lugaresi et al. introduced real-time perception pipelines, which inspired our preprocessing pipeline. </a:t>
            </a:r>
            <a:r>
              <a:rPr lang="en-US" sz="3600" dirty="0" err="1"/>
              <a:t>Bahdanau</a:t>
            </a:r>
            <a:r>
              <a:rPr lang="en-US" sz="3600" dirty="0"/>
              <a:t> et al.’s attention-based NMT model demonstrated the importance of sequence modeling. </a:t>
            </a:r>
          </a:p>
        </p:txBody>
      </p:sp>
    </p:spTree>
    <p:extLst>
      <p:ext uri="{BB962C8B-B14F-4D97-AF65-F5344CB8AC3E}">
        <p14:creationId xmlns:p14="http://schemas.microsoft.com/office/powerpoint/2010/main" val="5504728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1270E16-2F67-BBFF-63FD-DD944E1610AA}"/>
            </a:ext>
          </a:extLst>
        </p:cNvPr>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542706B-1464-BD80-E913-19CFF8C2BB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DC7379A-16D3-C458-EE2A-CB92A0F34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9B2BF4-C0B3-6FB1-DC41-4E82E0726AEB}"/>
              </a:ext>
            </a:extLst>
          </p:cNvPr>
          <p:cNvSpPr>
            <a:spLocks noGrp="1"/>
          </p:cNvSpPr>
          <p:nvPr>
            <p:ph type="title"/>
          </p:nvPr>
        </p:nvSpPr>
        <p:spPr>
          <a:xfrm>
            <a:off x="686834" y="1153572"/>
            <a:ext cx="3200400" cy="4461163"/>
          </a:xfrm>
        </p:spPr>
        <p:txBody>
          <a:bodyPr>
            <a:normAutofit/>
          </a:bodyPr>
          <a:lstStyle/>
          <a:p>
            <a:r>
              <a:rPr lang="en-US">
                <a:solidFill>
                  <a:srgbClr val="FFFFFF"/>
                </a:solidFill>
              </a:rPr>
              <a:t>Literature Review</a:t>
            </a:r>
          </a:p>
        </p:txBody>
      </p:sp>
      <p:sp>
        <p:nvSpPr>
          <p:cNvPr id="12" name="Arc 11">
            <a:extLst>
              <a:ext uri="{FF2B5EF4-FFF2-40B4-BE49-F238E27FC236}">
                <a16:creationId xmlns:a16="http://schemas.microsoft.com/office/drawing/2014/main" id="{737360D3-8862-B9C8-49ED-72AF6091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0B00244-498E-4449-8D6E-DD3EE4FA75D8}"/>
              </a:ext>
            </a:extLst>
          </p:cNvPr>
          <p:cNvSpPr>
            <a:spLocks noGrp="1"/>
          </p:cNvSpPr>
          <p:nvPr>
            <p:ph idx="1"/>
          </p:nvPr>
        </p:nvSpPr>
        <p:spPr>
          <a:xfrm>
            <a:off x="4447308" y="591344"/>
            <a:ext cx="6906491" cy="5585619"/>
          </a:xfrm>
        </p:spPr>
        <p:txBody>
          <a:bodyPr anchor="ctr">
            <a:normAutofit/>
          </a:bodyPr>
          <a:lstStyle/>
          <a:p>
            <a:pPr marL="0" indent="0">
              <a:buNone/>
            </a:pPr>
            <a:r>
              <a:rPr lang="en-US" sz="3600" dirty="0"/>
              <a:t>Lastly, Bae and Yoon’s work on real-time pose recognition with CNNs influenced our decision to use a CRNN structure for time-dependent image data. Existing models like Tesseract OCR use rule-based logic and work poorly on free-form handwriting, which highlights the need for deep learning-based recognition.</a:t>
            </a:r>
          </a:p>
        </p:txBody>
      </p:sp>
    </p:spTree>
    <p:extLst>
      <p:ext uri="{BB962C8B-B14F-4D97-AF65-F5344CB8AC3E}">
        <p14:creationId xmlns:p14="http://schemas.microsoft.com/office/powerpoint/2010/main" val="27031947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of different colored squares&#10;&#10;AI-generated content may be incorrect.">
            <a:extLst>
              <a:ext uri="{FF2B5EF4-FFF2-40B4-BE49-F238E27FC236}">
                <a16:creationId xmlns:a16="http://schemas.microsoft.com/office/drawing/2014/main" id="{E90D1250-33E6-1F6A-5CF5-3125475098A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467" y="2105320"/>
            <a:ext cx="5294716" cy="2647358"/>
          </a:xfrm>
          <a:prstGeom prst="rect">
            <a:avLst/>
          </a:prstGeom>
        </p:spPr>
      </p:pic>
      <p:cxnSp>
        <p:nvCxnSpPr>
          <p:cNvPr id="21" name="Straight Connector 20">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7" name="Picture 6" descr="A diagram of a timeline&#10;&#10;AI-generated content may be incorrect.">
            <a:extLst>
              <a:ext uri="{FF2B5EF4-FFF2-40B4-BE49-F238E27FC236}">
                <a16:creationId xmlns:a16="http://schemas.microsoft.com/office/drawing/2014/main" id="{20314C82-AC73-F523-A3FD-4CED70D0F6B1}"/>
              </a:ext>
            </a:extLst>
          </p:cNvPr>
          <p:cNvPicPr>
            <a:picLocks noChangeAspect="1"/>
          </p:cNvPicPr>
          <p:nvPr/>
        </p:nvPicPr>
        <p:blipFill>
          <a:blip r:embed="rId3"/>
          <a:stretch>
            <a:fillRect/>
          </a:stretch>
        </p:blipFill>
        <p:spPr>
          <a:xfrm>
            <a:off x="6253817" y="1661889"/>
            <a:ext cx="5294715" cy="3534222"/>
          </a:xfrm>
          <a:prstGeom prst="rect">
            <a:avLst/>
          </a:prstGeom>
        </p:spPr>
      </p:pic>
    </p:spTree>
    <p:extLst>
      <p:ext uri="{BB962C8B-B14F-4D97-AF65-F5344CB8AC3E}">
        <p14:creationId xmlns:p14="http://schemas.microsoft.com/office/powerpoint/2010/main" val="11820533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288951-34B3-D93A-4E20-E2C8D72857AB}"/>
              </a:ext>
            </a:extLst>
          </p:cNvPr>
          <p:cNvSpPr>
            <a:spLocks noGrp="1"/>
          </p:cNvSpPr>
          <p:nvPr>
            <p:ph type="title"/>
          </p:nvPr>
        </p:nvSpPr>
        <p:spPr>
          <a:xfrm>
            <a:off x="686834" y="1153572"/>
            <a:ext cx="3200400" cy="4461163"/>
          </a:xfrm>
        </p:spPr>
        <p:txBody>
          <a:bodyPr>
            <a:normAutofit/>
          </a:bodyPr>
          <a:lstStyle/>
          <a:p>
            <a:r>
              <a:rPr lang="en-US">
                <a:solidFill>
                  <a:srgbClr val="FFFFFF"/>
                </a:solidFill>
              </a:rPr>
              <a:t>Objectives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0F16EDF5-D2B9-BBA6-9BD6-8E7ADC2CB09D}"/>
              </a:ext>
            </a:extLst>
          </p:cNvPr>
          <p:cNvSpPr>
            <a:spLocks noGrp="1"/>
          </p:cNvSpPr>
          <p:nvPr>
            <p:ph idx="1"/>
          </p:nvPr>
        </p:nvSpPr>
        <p:spPr>
          <a:xfrm>
            <a:off x="4447308" y="591344"/>
            <a:ext cx="6906491" cy="5585619"/>
          </a:xfrm>
        </p:spPr>
        <p:txBody>
          <a:bodyPr anchor="ctr">
            <a:normAutofit/>
          </a:bodyPr>
          <a:lstStyle/>
          <a:p>
            <a:r>
              <a:rPr lang="en-US" sz="3600" dirty="0"/>
              <a:t>Our project’s objectives include:</a:t>
            </a:r>
          </a:p>
          <a:p>
            <a:r>
              <a:rPr lang="en-US" sz="3600" dirty="0"/>
              <a:t>Building a pipeline that transforms raw scanned handwriting into recognized text.</a:t>
            </a:r>
          </a:p>
          <a:p>
            <a:r>
              <a:rPr lang="en-US" sz="3600" dirty="0"/>
              <a:t>Training a CRNN model that can generalize to unseen handwriting styles.</a:t>
            </a:r>
          </a:p>
        </p:txBody>
      </p:sp>
    </p:spTree>
    <p:extLst>
      <p:ext uri="{BB962C8B-B14F-4D97-AF65-F5344CB8AC3E}">
        <p14:creationId xmlns:p14="http://schemas.microsoft.com/office/powerpoint/2010/main" val="39796042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41</TotalTime>
  <Words>1006</Words>
  <Application>Microsoft Office PowerPoint</Application>
  <PresentationFormat>Widescreen</PresentationFormat>
  <Paragraphs>77</Paragraphs>
  <Slides>40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40</vt:i4>
      </vt:variant>
    </vt:vector>
  </HeadingPairs>
  <TitlesOfParts>
    <vt:vector size="47" baseType="lpstr">
      <vt:lpstr>Meiryo</vt:lpstr>
      <vt:lpstr>Aptos</vt:lpstr>
      <vt:lpstr>Aptos Display</vt:lpstr>
      <vt:lpstr>Arial</vt:lpstr>
      <vt:lpstr>Arial Unicode MS</vt:lpstr>
      <vt:lpstr>Calibri</vt:lpstr>
      <vt:lpstr>Office Theme</vt:lpstr>
      <vt:lpstr>Handwriting Text Recognition Using a CRNN Model</vt:lpstr>
      <vt:lpstr>Introduction</vt:lpstr>
      <vt:lpstr>Problem Statement</vt:lpstr>
      <vt:lpstr>Problem Statement</vt:lpstr>
      <vt:lpstr>PowerPoint Presentation</vt:lpstr>
      <vt:lpstr>Literature Review</vt:lpstr>
      <vt:lpstr>Literature Review</vt:lpstr>
      <vt:lpstr>PowerPoint Presentation</vt:lpstr>
      <vt:lpstr>Objectives</vt:lpstr>
      <vt:lpstr>Objectives</vt:lpstr>
      <vt:lpstr>System Architecture</vt:lpstr>
      <vt:lpstr>System Architecture</vt:lpstr>
      <vt:lpstr>PowerPoint Presentation</vt:lpstr>
      <vt:lpstr>Data Preparation</vt:lpstr>
      <vt:lpstr>Augmented data sample</vt:lpstr>
      <vt:lpstr>CRNN Model Architecture</vt:lpstr>
      <vt:lpstr>CRNN Model Architecture</vt:lpstr>
      <vt:lpstr>PowerPoint Presentation</vt:lpstr>
      <vt:lpstr>Training and Validation</vt:lpstr>
      <vt:lpstr>Training and Validation</vt:lpstr>
      <vt:lpstr>PowerPoint Presentation</vt:lpstr>
      <vt:lpstr>Confusion Matrix:</vt:lpstr>
      <vt:lpstr>PowerPoint Presentation</vt:lpstr>
      <vt:lpstr>PowerPoint Presentation</vt:lpstr>
      <vt:lpstr>Evaluation and Results</vt:lpstr>
      <vt:lpstr>Evaluation and Results</vt:lpstr>
      <vt:lpstr>PowerPoint Presentation</vt:lpstr>
      <vt:lpstr>PowerPoint Presentation</vt:lpstr>
      <vt:lpstr>PowerPoint Presentation</vt:lpstr>
      <vt:lpstr>GUI Application</vt:lpstr>
      <vt:lpstr>GUI Application</vt:lpstr>
      <vt:lpstr>GUI</vt:lpstr>
      <vt:lpstr>Testing Strategy</vt:lpstr>
      <vt:lpstr>PowerPoint Presentation</vt:lpstr>
      <vt:lpstr>Limitations</vt:lpstr>
      <vt:lpstr>Limitations</vt:lpstr>
      <vt:lpstr>Future Work</vt:lpstr>
      <vt:lpstr>Future Work</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Rama Hany</dc:creator>
  <cp:lastModifiedBy>Rama Hany</cp:lastModifiedBy>
  <cp:revision>14</cp:revision>
  <dcterms:created xsi:type="dcterms:W3CDTF">2025-06-10T09:54:41Z</dcterms:created>
  <dcterms:modified xsi:type="dcterms:W3CDTF">2025-06-10T17:42:30Z</dcterms:modified>
</cp:coreProperties>
</file>

<file path=docProps/thumbnail.jpeg>
</file>